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8" r:id="rId10"/>
    <p:sldId id="270" r:id="rId11"/>
    <p:sldId id="272" r:id="rId12"/>
    <p:sldId id="274" r:id="rId13"/>
    <p:sldId id="276" r:id="rId14"/>
    <p:sldId id="278" r:id="rId15"/>
    <p:sldId id="280" r:id="rId16"/>
    <p:sldId id="284" r:id="rId17"/>
    <p:sldId id="282" r:id="rId18"/>
    <p:sldId id="28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F7C17-A9BA-4F70-9E3F-9B729615E0DC}" type="doc">
      <dgm:prSet loTypeId="urn:microsoft.com/office/officeart/2005/8/layout/hierarchy3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35D3B51-0A78-4DE5-BC94-0C7C67F3D2F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Функции регионального государственного контроля (надзора) в сфере социального обслуживания  в отношении  поставщиков социальных услуг, осуществляющих социальное обслуживание в отношении совершеннолетних граждан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на территории Томской области</a:t>
          </a:r>
          <a:endParaRPr lang="ru-RU" sz="2000" b="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29D95066-0CEC-46DD-A03F-4228DBA8300B}" type="par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F251D6-9E16-4A54-ADE2-A37158E71245}" type="sib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6938B-E85B-4575-88C5-226D73815B4B}">
      <dgm:prSet phldrT="[Текст]" custT="1"/>
      <dgm:spPr/>
      <dgm:t>
        <a:bodyPr/>
        <a:lstStyle/>
        <a:p>
          <a:pPr algn="just"/>
          <a:r>
            <a:rPr lang="ru-RU" sz="14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400" b="1" dirty="0"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733FF87F-6291-4B7E-AEB0-D9D8EFE7B9EA}" type="par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052E3-1A49-4936-A2D9-3035FA39D2CC}" type="sib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1ECD3C-35D2-498A-A686-307F9F5C5A0C}">
      <dgm:prSet phldrT="[Текст]" custT="1"/>
      <dgm:spPr/>
      <dgm:t>
        <a:bodyPr/>
        <a:lstStyle/>
        <a:p>
          <a:pPr algn="l"/>
          <a:endParaRPr lang="ru-RU" sz="1300" b="1" dirty="0" smtClean="0">
            <a:latin typeface="Times New Roman" pitchFamily="18" charset="0"/>
            <a:cs typeface="Times New Roman" pitchFamily="18" charset="0"/>
          </a:endParaRPr>
        </a:p>
        <a:p>
          <a:pPr algn="just"/>
          <a:r>
            <a:rPr lang="ru-RU" sz="13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1) 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 (до 07.09.2021)</a:t>
          </a:r>
        </a:p>
        <a:p>
          <a:pPr algn="just"/>
          <a:r>
            <a:rPr lang="ru-RU" sz="13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2) Постановление Администрации Томской области от 07.09.202021 № 373а «Об утверждении Положения о региональном государственном контроле (надзоре) в сфере социального обслуживания на территории Томской области»</a:t>
          </a:r>
        </a:p>
        <a:p>
          <a:pPr algn="l"/>
          <a:r>
            <a:rPr lang="ru-RU" sz="1300" b="1" dirty="0" smtClean="0">
              <a:latin typeface="Times New Roman" pitchFamily="18" charset="0"/>
              <a:cs typeface="Times New Roman" pitchFamily="18" charset="0"/>
            </a:rPr>
            <a:t> </a:t>
          </a:r>
        </a:p>
        <a:p>
          <a:pPr algn="l"/>
          <a:endParaRPr lang="ru-RU" sz="1300" b="1" dirty="0">
            <a:latin typeface="Times New Roman" pitchFamily="18" charset="0"/>
            <a:cs typeface="Times New Roman" pitchFamily="18" charset="0"/>
          </a:endParaRPr>
        </a:p>
      </dgm:t>
    </dgm:pt>
    <dgm:pt modelId="{1EA4D3F6-CE06-483D-81DB-FE82AB250ED1}" type="par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16E0A-1C9D-4719-B772-525FCEC9BA10}" type="sib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A02411-64F5-4B63-BE5C-79AEAC56C5B7}">
      <dgm:prSet phldrT="[Текст]" custT="1"/>
      <dgm:spPr/>
      <dgm:t>
        <a:bodyPr/>
        <a:lstStyle/>
        <a:p>
          <a:pPr algn="l"/>
          <a:r>
            <a:rPr lang="ru-RU" sz="14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400" b="1" u="none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0DEF7340-A515-4C26-8517-7EF849DC235D}" type="par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F233FB-EA1E-48F2-A775-791AC7308714}" type="sib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CF937-7F93-4BC9-9201-4627021E77AD}" type="pres">
      <dgm:prSet presAssocID="{F63F7C17-A9BA-4F70-9E3F-9B729615E0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BFECA5-6744-4531-9D89-C6C611C5FDF8}" type="pres">
      <dgm:prSet presAssocID="{135D3B51-0A78-4DE5-BC94-0C7C67F3D2F6}" presName="root" presStyleCnt="0"/>
      <dgm:spPr/>
    </dgm:pt>
    <dgm:pt modelId="{E82C94D5-C3E5-46A3-9E68-814F733467F8}" type="pres">
      <dgm:prSet presAssocID="{135D3B51-0A78-4DE5-BC94-0C7C67F3D2F6}" presName="rootComposite" presStyleCnt="0"/>
      <dgm:spPr/>
    </dgm:pt>
    <dgm:pt modelId="{9119B382-B90C-4CC6-A590-D7B3858D2349}" type="pres">
      <dgm:prSet presAssocID="{135D3B51-0A78-4DE5-BC94-0C7C67F3D2F6}" presName="rootText" presStyleLbl="node1" presStyleIdx="0" presStyleCnt="1" custScaleX="1049084" custScaleY="352427"/>
      <dgm:spPr/>
      <dgm:t>
        <a:bodyPr/>
        <a:lstStyle/>
        <a:p>
          <a:endParaRPr lang="ru-RU"/>
        </a:p>
      </dgm:t>
    </dgm:pt>
    <dgm:pt modelId="{4EC3DF23-ED97-450D-9CE1-0546E27D1798}" type="pres">
      <dgm:prSet presAssocID="{135D3B51-0A78-4DE5-BC94-0C7C67F3D2F6}" presName="rootConnector" presStyleLbl="node1" presStyleIdx="0" presStyleCnt="1"/>
      <dgm:spPr/>
      <dgm:t>
        <a:bodyPr/>
        <a:lstStyle/>
        <a:p>
          <a:endParaRPr lang="ru-RU"/>
        </a:p>
      </dgm:t>
    </dgm:pt>
    <dgm:pt modelId="{764CF451-B968-44B2-A407-1AD8CBEC52F3}" type="pres">
      <dgm:prSet presAssocID="{135D3B51-0A78-4DE5-BC94-0C7C67F3D2F6}" presName="childShape" presStyleCnt="0"/>
      <dgm:spPr/>
    </dgm:pt>
    <dgm:pt modelId="{7C9FE266-5E17-4CAB-B1B3-5FC0DAEE7A27}" type="pres">
      <dgm:prSet presAssocID="{733FF87F-6291-4B7E-AEB0-D9D8EFE7B9EA}" presName="Name13" presStyleLbl="parChTrans1D2" presStyleIdx="0" presStyleCnt="3"/>
      <dgm:spPr/>
      <dgm:t>
        <a:bodyPr/>
        <a:lstStyle/>
        <a:p>
          <a:endParaRPr lang="ru-RU"/>
        </a:p>
      </dgm:t>
    </dgm:pt>
    <dgm:pt modelId="{CB49DE8C-BE60-465B-8534-A2129DDF0BA4}" type="pres">
      <dgm:prSet presAssocID="{5846938B-E85B-4575-88C5-226D73815B4B}" presName="childText" presStyleLbl="bgAcc1" presStyleIdx="0" presStyleCnt="3" custScaleX="1068572" custScaleY="140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B74D0-0E75-45A2-A7D1-3DE4233F6FB5}" type="pres">
      <dgm:prSet presAssocID="{1EA4D3F6-CE06-483D-81DB-FE82AB250ED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41A68C8-50DB-4FEE-A9DF-5B4412B1279D}" type="pres">
      <dgm:prSet presAssocID="{2E1ECD3C-35D2-498A-A686-307F9F5C5A0C}" presName="childText" presStyleLbl="bgAcc1" presStyleIdx="1" presStyleCnt="3" custScaleX="1071847" custScaleY="3261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6DB2A-082F-436A-9F21-1E9ECF493C5F}" type="pres">
      <dgm:prSet presAssocID="{0DEF7340-A515-4C26-8517-7EF849DC235D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D6D231E-E91E-41A5-A7B7-7238CA139506}" type="pres">
      <dgm:prSet presAssocID="{35A02411-64F5-4B63-BE5C-79AEAC56C5B7}" presName="childText" presStyleLbl="bgAcc1" presStyleIdx="2" presStyleCnt="3" custScaleX="1072484" custScaleY="180994" custLinFactNeighborX="-793" custLinFactNeighborY="-12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6858B3-9000-4286-8F98-6C0725C8661C}" type="presOf" srcId="{2E1ECD3C-35D2-498A-A686-307F9F5C5A0C}" destId="{D41A68C8-50DB-4FEE-A9DF-5B4412B1279D}" srcOrd="0" destOrd="0" presId="urn:microsoft.com/office/officeart/2005/8/layout/hierarchy3"/>
    <dgm:cxn modelId="{DB052CEA-3F88-4726-BC0F-55D07AC33FBF}" type="presOf" srcId="{5846938B-E85B-4575-88C5-226D73815B4B}" destId="{CB49DE8C-BE60-465B-8534-A2129DDF0BA4}" srcOrd="0" destOrd="0" presId="urn:microsoft.com/office/officeart/2005/8/layout/hierarchy3"/>
    <dgm:cxn modelId="{646014CD-2389-4A05-A219-F4DC052963F1}" type="presOf" srcId="{135D3B51-0A78-4DE5-BC94-0C7C67F3D2F6}" destId="{9119B382-B90C-4CC6-A590-D7B3858D2349}" srcOrd="0" destOrd="0" presId="urn:microsoft.com/office/officeart/2005/8/layout/hierarchy3"/>
    <dgm:cxn modelId="{A80DC134-E59B-499F-9368-1246C8D36A09}" type="presOf" srcId="{0DEF7340-A515-4C26-8517-7EF849DC235D}" destId="{8DA6DB2A-082F-436A-9F21-1E9ECF493C5F}" srcOrd="0" destOrd="0" presId="urn:microsoft.com/office/officeart/2005/8/layout/hierarchy3"/>
    <dgm:cxn modelId="{2A84E817-2193-4566-9A58-FC7E21DFD922}" type="presOf" srcId="{F63F7C17-A9BA-4F70-9E3F-9B729615E0DC}" destId="{F01CF937-7F93-4BC9-9201-4627021E77AD}" srcOrd="0" destOrd="0" presId="urn:microsoft.com/office/officeart/2005/8/layout/hierarchy3"/>
    <dgm:cxn modelId="{055274D4-C903-4BFE-BC75-4A4429EFE8FD}" type="presOf" srcId="{1EA4D3F6-CE06-483D-81DB-FE82AB250ED1}" destId="{725B74D0-0E75-45A2-A7D1-3DE4233F6FB5}" srcOrd="0" destOrd="0" presId="urn:microsoft.com/office/officeart/2005/8/layout/hierarchy3"/>
    <dgm:cxn modelId="{50D04A38-FD08-4587-BA5C-6D337E667613}" type="presOf" srcId="{35A02411-64F5-4B63-BE5C-79AEAC56C5B7}" destId="{DD6D231E-E91E-41A5-A7B7-7238CA139506}" srcOrd="0" destOrd="0" presId="urn:microsoft.com/office/officeart/2005/8/layout/hierarchy3"/>
    <dgm:cxn modelId="{3BEDCBD1-CA1A-463E-A5D2-97EAB8C67E56}" srcId="{135D3B51-0A78-4DE5-BC94-0C7C67F3D2F6}" destId="{2E1ECD3C-35D2-498A-A686-307F9F5C5A0C}" srcOrd="1" destOrd="0" parTransId="{1EA4D3F6-CE06-483D-81DB-FE82AB250ED1}" sibTransId="{7B316E0A-1C9D-4719-B772-525FCEC9BA10}"/>
    <dgm:cxn modelId="{A9685BC5-F841-4E62-A0F9-BE96AC2B99D9}" srcId="{F63F7C17-A9BA-4F70-9E3F-9B729615E0DC}" destId="{135D3B51-0A78-4DE5-BC94-0C7C67F3D2F6}" srcOrd="0" destOrd="0" parTransId="{29D95066-0CEC-46DD-A03F-4228DBA8300B}" sibTransId="{2DF251D6-9E16-4A54-ADE2-A37158E71245}"/>
    <dgm:cxn modelId="{03413ED6-DABE-4D19-B0EA-14173EDDBE26}" srcId="{135D3B51-0A78-4DE5-BC94-0C7C67F3D2F6}" destId="{5846938B-E85B-4575-88C5-226D73815B4B}" srcOrd="0" destOrd="0" parTransId="{733FF87F-6291-4B7E-AEB0-D9D8EFE7B9EA}" sibTransId="{B07052E3-1A49-4936-A2D9-3035FA39D2CC}"/>
    <dgm:cxn modelId="{F2C591E0-15D0-4AF9-B7EC-95EFD3AD07BB}" type="presOf" srcId="{135D3B51-0A78-4DE5-BC94-0C7C67F3D2F6}" destId="{4EC3DF23-ED97-450D-9CE1-0546E27D1798}" srcOrd="1" destOrd="0" presId="urn:microsoft.com/office/officeart/2005/8/layout/hierarchy3"/>
    <dgm:cxn modelId="{9D24D69C-A0C4-47CC-95E5-C554AF22D501}" srcId="{135D3B51-0A78-4DE5-BC94-0C7C67F3D2F6}" destId="{35A02411-64F5-4B63-BE5C-79AEAC56C5B7}" srcOrd="2" destOrd="0" parTransId="{0DEF7340-A515-4C26-8517-7EF849DC235D}" sibTransId="{B0F233FB-EA1E-48F2-A775-791AC7308714}"/>
    <dgm:cxn modelId="{DED88B44-667A-4DFF-A1D9-52A10EA0AD4C}" type="presOf" srcId="{733FF87F-6291-4B7E-AEB0-D9D8EFE7B9EA}" destId="{7C9FE266-5E17-4CAB-B1B3-5FC0DAEE7A27}" srcOrd="0" destOrd="0" presId="urn:microsoft.com/office/officeart/2005/8/layout/hierarchy3"/>
    <dgm:cxn modelId="{A85CFDCD-AA95-4752-A4FD-9467538668F0}" type="presParOf" srcId="{F01CF937-7F93-4BC9-9201-4627021E77AD}" destId="{02BFECA5-6744-4531-9D89-C6C611C5FDF8}" srcOrd="0" destOrd="0" presId="urn:microsoft.com/office/officeart/2005/8/layout/hierarchy3"/>
    <dgm:cxn modelId="{7489170B-CE85-4963-9E2F-960F3473B5E4}" type="presParOf" srcId="{02BFECA5-6744-4531-9D89-C6C611C5FDF8}" destId="{E82C94D5-C3E5-46A3-9E68-814F733467F8}" srcOrd="0" destOrd="0" presId="urn:microsoft.com/office/officeart/2005/8/layout/hierarchy3"/>
    <dgm:cxn modelId="{6E47A92B-30F9-49A3-AD00-9973A439FE3B}" type="presParOf" srcId="{E82C94D5-C3E5-46A3-9E68-814F733467F8}" destId="{9119B382-B90C-4CC6-A590-D7B3858D2349}" srcOrd="0" destOrd="0" presId="urn:microsoft.com/office/officeart/2005/8/layout/hierarchy3"/>
    <dgm:cxn modelId="{7D975CFC-2486-4CF6-981D-9E8077DD741A}" type="presParOf" srcId="{E82C94D5-C3E5-46A3-9E68-814F733467F8}" destId="{4EC3DF23-ED97-450D-9CE1-0546E27D1798}" srcOrd="1" destOrd="0" presId="urn:microsoft.com/office/officeart/2005/8/layout/hierarchy3"/>
    <dgm:cxn modelId="{B9307B29-30D5-4986-AFA7-4B35B264A8ED}" type="presParOf" srcId="{02BFECA5-6744-4531-9D89-C6C611C5FDF8}" destId="{764CF451-B968-44B2-A407-1AD8CBEC52F3}" srcOrd="1" destOrd="0" presId="urn:microsoft.com/office/officeart/2005/8/layout/hierarchy3"/>
    <dgm:cxn modelId="{973AE048-CD7B-4AC6-8C49-B3DFF25E6AE7}" type="presParOf" srcId="{764CF451-B968-44B2-A407-1AD8CBEC52F3}" destId="{7C9FE266-5E17-4CAB-B1B3-5FC0DAEE7A27}" srcOrd="0" destOrd="0" presId="urn:microsoft.com/office/officeart/2005/8/layout/hierarchy3"/>
    <dgm:cxn modelId="{3DF7F218-472C-484C-883C-61C0B1153624}" type="presParOf" srcId="{764CF451-B968-44B2-A407-1AD8CBEC52F3}" destId="{CB49DE8C-BE60-465B-8534-A2129DDF0BA4}" srcOrd="1" destOrd="0" presId="urn:microsoft.com/office/officeart/2005/8/layout/hierarchy3"/>
    <dgm:cxn modelId="{6CF84C51-1ECB-40CB-ADAF-EC31EDE4E084}" type="presParOf" srcId="{764CF451-B968-44B2-A407-1AD8CBEC52F3}" destId="{725B74D0-0E75-45A2-A7D1-3DE4233F6FB5}" srcOrd="2" destOrd="0" presId="urn:microsoft.com/office/officeart/2005/8/layout/hierarchy3"/>
    <dgm:cxn modelId="{DB480108-20FE-49FC-8131-A5E6BEACDD1E}" type="presParOf" srcId="{764CF451-B968-44B2-A407-1AD8CBEC52F3}" destId="{D41A68C8-50DB-4FEE-A9DF-5B4412B1279D}" srcOrd="3" destOrd="0" presId="urn:microsoft.com/office/officeart/2005/8/layout/hierarchy3"/>
    <dgm:cxn modelId="{955F2401-F9FA-4B05-8EA0-46E639B0DF72}" type="presParOf" srcId="{764CF451-B968-44B2-A407-1AD8CBEC52F3}" destId="{8DA6DB2A-082F-436A-9F21-1E9ECF493C5F}" srcOrd="4" destOrd="0" presId="urn:microsoft.com/office/officeart/2005/8/layout/hierarchy3"/>
    <dgm:cxn modelId="{803BAA51-6F57-48E2-81E5-E02666F636AE}" type="presParOf" srcId="{764CF451-B968-44B2-A407-1AD8CBEC52F3}" destId="{DD6D231E-E91E-41A5-A7B7-7238CA13950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  <a:endParaRPr lang="ru-RU" sz="14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400" b="1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подразделениях)</a:t>
          </a:r>
          <a:endParaRPr lang="ru-RU" sz="1400" b="1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69ACC-81D2-494C-9ABA-D5091B785FA8}" type="pres">
      <dgm:prSet presAssocID="{70C1553A-4C03-4398-A261-1C594820F515}" presName="sibTrans" presStyleLbl="sibTrans2D1" presStyleIdx="0" presStyleCnt="3"/>
      <dgm:spPr/>
      <dgm:t>
        <a:bodyPr/>
        <a:lstStyle/>
        <a:p>
          <a:endParaRPr lang="ru-RU"/>
        </a:p>
      </dgm:t>
    </dgm:pt>
    <dgm:pt modelId="{CEF229A4-1297-465E-A965-811D90333EDD}" type="pres">
      <dgm:prSet presAssocID="{70C1553A-4C03-4398-A261-1C594820F515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0B9AA77D-B9B1-47A2-9BE4-AB4B50753EAD}" type="pres">
      <dgm:prSet presAssocID="{C2A30613-B84A-4F52-B423-FDD2E1B92B95}" presName="node" presStyleLbl="node1" presStyleIdx="1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49C9C-6F69-46B9-87BA-CFECA019F652}" type="pres">
      <dgm:prSet presAssocID="{948F7262-2159-4D47-9EE4-5AE4675A2D86}" presName="sibTrans" presStyleLbl="sibTrans2D1" presStyleIdx="1" presStyleCnt="3"/>
      <dgm:spPr/>
      <dgm:t>
        <a:bodyPr/>
        <a:lstStyle/>
        <a:p>
          <a:endParaRPr lang="ru-RU"/>
        </a:p>
      </dgm:t>
    </dgm:pt>
    <dgm:pt modelId="{03B87200-9AB2-40DD-A130-C3B23B9882F3}" type="pres">
      <dgm:prSet presAssocID="{948F7262-2159-4D47-9EE4-5AE4675A2D86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FC9C2A88-C222-4D8A-8A58-1522D4C3F5E9}" type="pres">
      <dgm:prSet presAssocID="{85F93D16-24EB-427D-B21F-67712432C191}" presName="node" presStyleLbl="node1" presStyleIdx="2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B3969-CA06-4833-981D-3B657B865811}" type="pres">
      <dgm:prSet presAssocID="{81719C9A-303D-4D44-9204-63FB70C52F4C}" presName="sibTrans" presStyleLbl="sibTrans2D1" presStyleIdx="2" presStyleCnt="3"/>
      <dgm:spPr/>
      <dgm:t>
        <a:bodyPr/>
        <a:lstStyle/>
        <a:p>
          <a:endParaRPr lang="ru-RU"/>
        </a:p>
      </dgm:t>
    </dgm:pt>
    <dgm:pt modelId="{759F7ACE-A377-4A80-BC6D-8F728E6C8C7F}" type="pres">
      <dgm:prSet presAssocID="{81719C9A-303D-4D44-9204-63FB70C52F4C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1723B223-4C5F-493E-855D-5CCDD83960D5}" type="pres">
      <dgm:prSet presAssocID="{6E0239B1-C069-4414-A44C-5F1A8F54C58E}" presName="node" presStyleLbl="node1" presStyleIdx="3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E19969-08F4-4755-8D69-CF8086A2D2AA}" type="presOf" srcId="{70C1553A-4C03-4398-A261-1C594820F515}" destId="{CEF229A4-1297-465E-A965-811D90333EDD}" srcOrd="1" destOrd="0" presId="urn:microsoft.com/office/officeart/2005/8/layout/process2"/>
    <dgm:cxn modelId="{081BF65A-F3C1-429A-9991-468035321A79}" type="presOf" srcId="{3F6065FB-94E8-4671-9BF2-EBC21AD04AFD}" destId="{05A2E1B3-9B92-430B-A7F0-5D927D4598F7}" srcOrd="0" destOrd="0" presId="urn:microsoft.com/office/officeart/2005/8/layout/process2"/>
    <dgm:cxn modelId="{1496D012-66D2-4AD6-AACF-C18883C4D41B}" type="presOf" srcId="{85F93D16-24EB-427D-B21F-67712432C191}" destId="{FC9C2A88-C222-4D8A-8A58-1522D4C3F5E9}" srcOrd="0" destOrd="0" presId="urn:microsoft.com/office/officeart/2005/8/layout/process2"/>
    <dgm:cxn modelId="{C35DABE1-490F-4C11-8E5E-B035B65735B2}" type="presOf" srcId="{C2A30613-B84A-4F52-B423-FDD2E1B92B95}" destId="{0B9AA77D-B9B1-47A2-9BE4-AB4B50753EAD}" srcOrd="0" destOrd="0" presId="urn:microsoft.com/office/officeart/2005/8/layout/process2"/>
    <dgm:cxn modelId="{7418A782-F9F9-4498-B040-14048F410F47}" type="presOf" srcId="{6E0239B1-C069-4414-A44C-5F1A8F54C58E}" destId="{1723B223-4C5F-493E-855D-5CCDD83960D5}" srcOrd="0" destOrd="0" presId="urn:microsoft.com/office/officeart/2005/8/layout/process2"/>
    <dgm:cxn modelId="{82FAA6F3-0727-4093-B5DD-0CD3E124F839}" type="presOf" srcId="{70C1553A-4C03-4398-A261-1C594820F515}" destId="{A6B69ACC-81D2-494C-9ABA-D5091B785FA8}" srcOrd="0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BA360C81-B7E3-4650-B2D9-B9D919E5991C}" type="presOf" srcId="{38F975FA-E76F-401C-A91C-9D6493CAA6B1}" destId="{6D7FC154-DD85-4598-B6EA-8AA6B934BC2E}" srcOrd="0" destOrd="0" presId="urn:microsoft.com/office/officeart/2005/8/layout/process2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F9518304-EE28-41E8-966A-0CC79687591A}" type="presOf" srcId="{81719C9A-303D-4D44-9204-63FB70C52F4C}" destId="{B38B3969-CA06-4833-981D-3B657B865811}" srcOrd="0" destOrd="0" presId="urn:microsoft.com/office/officeart/2005/8/layout/process2"/>
    <dgm:cxn modelId="{9D53C27A-1036-436D-A67D-D9A9AE6601E0}" type="presOf" srcId="{948F7262-2159-4D47-9EE4-5AE4675A2D86}" destId="{03B87200-9AB2-40DD-A130-C3B23B9882F3}" srcOrd="1" destOrd="0" presId="urn:microsoft.com/office/officeart/2005/8/layout/process2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B6942CBA-B4F3-4BE4-9EEE-2D4D9C1AC137}" type="presOf" srcId="{81719C9A-303D-4D44-9204-63FB70C52F4C}" destId="{759F7ACE-A377-4A80-BC6D-8F728E6C8C7F}" srcOrd="1" destOrd="0" presId="urn:microsoft.com/office/officeart/2005/8/layout/process2"/>
    <dgm:cxn modelId="{E2662424-1A3A-4698-9A30-A2D8D4B77FCD}" type="presOf" srcId="{948F7262-2159-4D47-9EE4-5AE4675A2D86}" destId="{F8D49C9C-6F69-46B9-87BA-CFECA019F652}" srcOrd="0" destOrd="0" presId="urn:microsoft.com/office/officeart/2005/8/layout/process2"/>
    <dgm:cxn modelId="{014F216E-B31F-42D4-B2AA-66E36DBA1990}" type="presParOf" srcId="{6D7FC154-DD85-4598-B6EA-8AA6B934BC2E}" destId="{05A2E1B3-9B92-430B-A7F0-5D927D4598F7}" srcOrd="0" destOrd="0" presId="urn:microsoft.com/office/officeart/2005/8/layout/process2"/>
    <dgm:cxn modelId="{83AD316E-B7F3-4965-94A3-4186EB88BAEC}" type="presParOf" srcId="{6D7FC154-DD85-4598-B6EA-8AA6B934BC2E}" destId="{A6B69ACC-81D2-494C-9ABA-D5091B785FA8}" srcOrd="1" destOrd="0" presId="urn:microsoft.com/office/officeart/2005/8/layout/process2"/>
    <dgm:cxn modelId="{70F2B3A1-284C-48F7-B023-E91909FFEBF9}" type="presParOf" srcId="{A6B69ACC-81D2-494C-9ABA-D5091B785FA8}" destId="{CEF229A4-1297-465E-A965-811D90333EDD}" srcOrd="0" destOrd="0" presId="urn:microsoft.com/office/officeart/2005/8/layout/process2"/>
    <dgm:cxn modelId="{4F9D93A2-930D-4099-BB86-3ABBB2FFA8C4}" type="presParOf" srcId="{6D7FC154-DD85-4598-B6EA-8AA6B934BC2E}" destId="{0B9AA77D-B9B1-47A2-9BE4-AB4B50753EAD}" srcOrd="2" destOrd="0" presId="urn:microsoft.com/office/officeart/2005/8/layout/process2"/>
    <dgm:cxn modelId="{05D95781-5C1E-4E70-BC22-473BAA1B87E7}" type="presParOf" srcId="{6D7FC154-DD85-4598-B6EA-8AA6B934BC2E}" destId="{F8D49C9C-6F69-46B9-87BA-CFECA019F652}" srcOrd="3" destOrd="0" presId="urn:microsoft.com/office/officeart/2005/8/layout/process2"/>
    <dgm:cxn modelId="{4DF6AA5F-4701-45C5-A65B-913B53F85B48}" type="presParOf" srcId="{F8D49C9C-6F69-46B9-87BA-CFECA019F652}" destId="{03B87200-9AB2-40DD-A130-C3B23B9882F3}" srcOrd="0" destOrd="0" presId="urn:microsoft.com/office/officeart/2005/8/layout/process2"/>
    <dgm:cxn modelId="{466CAC91-9464-4199-80EA-A45AB8C6B799}" type="presParOf" srcId="{6D7FC154-DD85-4598-B6EA-8AA6B934BC2E}" destId="{FC9C2A88-C222-4D8A-8A58-1522D4C3F5E9}" srcOrd="4" destOrd="0" presId="urn:microsoft.com/office/officeart/2005/8/layout/process2"/>
    <dgm:cxn modelId="{0F000A05-CECE-4B2E-A437-6158672DC1D3}" type="presParOf" srcId="{6D7FC154-DD85-4598-B6EA-8AA6B934BC2E}" destId="{B38B3969-CA06-4833-981D-3B657B865811}" srcOrd="5" destOrd="0" presId="urn:microsoft.com/office/officeart/2005/8/layout/process2"/>
    <dgm:cxn modelId="{752875CE-B8AC-4941-AA93-989CE55FE6C3}" type="presParOf" srcId="{B38B3969-CA06-4833-981D-3B657B865811}" destId="{759F7ACE-A377-4A80-BC6D-8F728E6C8C7F}" srcOrd="0" destOrd="0" presId="urn:microsoft.com/office/officeart/2005/8/layout/process2"/>
    <dgm:cxn modelId="{43000329-0256-413F-934E-25BC6BBA981A}" type="presParOf" srcId="{6D7FC154-DD85-4598-B6EA-8AA6B934BC2E}" destId="{1723B223-4C5F-493E-855D-5CCDD83960D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5. 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4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6. 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7. 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400" b="1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8. 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algn="ctr"/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69ACC-81D2-494C-9ABA-D5091B785FA8}" type="pres">
      <dgm:prSet presAssocID="{70C1553A-4C03-4398-A261-1C594820F515}" presName="sibTrans" presStyleLbl="sibTrans2D1" presStyleIdx="0" presStyleCnt="3"/>
      <dgm:spPr/>
      <dgm:t>
        <a:bodyPr/>
        <a:lstStyle/>
        <a:p>
          <a:endParaRPr lang="ru-RU"/>
        </a:p>
      </dgm:t>
    </dgm:pt>
    <dgm:pt modelId="{CEF229A4-1297-465E-A965-811D90333EDD}" type="pres">
      <dgm:prSet presAssocID="{70C1553A-4C03-4398-A261-1C594820F515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0B9AA77D-B9B1-47A2-9BE4-AB4B50753EAD}" type="pres">
      <dgm:prSet presAssocID="{C2A30613-B84A-4F52-B423-FDD2E1B92B95}" presName="node" presStyleLbl="node1" presStyleIdx="1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49C9C-6F69-46B9-87BA-CFECA019F652}" type="pres">
      <dgm:prSet presAssocID="{948F7262-2159-4D47-9EE4-5AE4675A2D86}" presName="sibTrans" presStyleLbl="sibTrans2D1" presStyleIdx="1" presStyleCnt="3"/>
      <dgm:spPr/>
      <dgm:t>
        <a:bodyPr/>
        <a:lstStyle/>
        <a:p>
          <a:endParaRPr lang="ru-RU"/>
        </a:p>
      </dgm:t>
    </dgm:pt>
    <dgm:pt modelId="{03B87200-9AB2-40DD-A130-C3B23B9882F3}" type="pres">
      <dgm:prSet presAssocID="{948F7262-2159-4D47-9EE4-5AE4675A2D86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FC9C2A88-C222-4D8A-8A58-1522D4C3F5E9}" type="pres">
      <dgm:prSet presAssocID="{85F93D16-24EB-427D-B21F-67712432C191}" presName="node" presStyleLbl="node1" presStyleIdx="2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B3969-CA06-4833-981D-3B657B865811}" type="pres">
      <dgm:prSet presAssocID="{81719C9A-303D-4D44-9204-63FB70C52F4C}" presName="sibTrans" presStyleLbl="sibTrans2D1" presStyleIdx="2" presStyleCnt="3"/>
      <dgm:spPr/>
      <dgm:t>
        <a:bodyPr/>
        <a:lstStyle/>
        <a:p>
          <a:endParaRPr lang="ru-RU"/>
        </a:p>
      </dgm:t>
    </dgm:pt>
    <dgm:pt modelId="{759F7ACE-A377-4A80-BC6D-8F728E6C8C7F}" type="pres">
      <dgm:prSet presAssocID="{81719C9A-303D-4D44-9204-63FB70C52F4C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1723B223-4C5F-493E-855D-5CCDD83960D5}" type="pres">
      <dgm:prSet presAssocID="{6E0239B1-C069-4414-A44C-5F1A8F54C58E}" presName="node" presStyleLbl="node1" presStyleIdx="3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474704-2BBF-4508-B3FD-6C04C3ED974E}" type="presOf" srcId="{3F6065FB-94E8-4671-9BF2-EBC21AD04AFD}" destId="{05A2E1B3-9B92-430B-A7F0-5D927D4598F7}" srcOrd="0" destOrd="0" presId="urn:microsoft.com/office/officeart/2005/8/layout/process2"/>
    <dgm:cxn modelId="{F565A49C-D0E4-4764-A0A4-2CBC06C50D7D}" type="presOf" srcId="{948F7262-2159-4D47-9EE4-5AE4675A2D86}" destId="{03B87200-9AB2-40DD-A130-C3B23B9882F3}" srcOrd="1" destOrd="0" presId="urn:microsoft.com/office/officeart/2005/8/layout/process2"/>
    <dgm:cxn modelId="{748EF500-1B46-40EC-A1E7-62C7802F5449}" type="presOf" srcId="{70C1553A-4C03-4398-A261-1C594820F515}" destId="{CEF229A4-1297-465E-A965-811D90333EDD}" srcOrd="1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051A196D-C842-44F1-BAA5-FFEFE32364E0}" type="presOf" srcId="{948F7262-2159-4D47-9EE4-5AE4675A2D86}" destId="{F8D49C9C-6F69-46B9-87BA-CFECA019F652}" srcOrd="0" destOrd="0" presId="urn:microsoft.com/office/officeart/2005/8/layout/process2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376DE80F-5FAF-4294-84C8-90C422066384}" type="presOf" srcId="{38F975FA-E76F-401C-A91C-9D6493CAA6B1}" destId="{6D7FC154-DD85-4598-B6EA-8AA6B934BC2E}" srcOrd="0" destOrd="0" presId="urn:microsoft.com/office/officeart/2005/8/layout/process2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550BB701-74A9-4BCF-8C4D-BFBB01AC7576}" type="presOf" srcId="{85F93D16-24EB-427D-B21F-67712432C191}" destId="{FC9C2A88-C222-4D8A-8A58-1522D4C3F5E9}" srcOrd="0" destOrd="0" presId="urn:microsoft.com/office/officeart/2005/8/layout/process2"/>
    <dgm:cxn modelId="{F5131FBF-96FE-4F15-8F4D-7ABE2D57373C}" type="presOf" srcId="{6E0239B1-C069-4414-A44C-5F1A8F54C58E}" destId="{1723B223-4C5F-493E-855D-5CCDD83960D5}" srcOrd="0" destOrd="0" presId="urn:microsoft.com/office/officeart/2005/8/layout/process2"/>
    <dgm:cxn modelId="{BDCCD69B-9A8E-4AA9-9BEC-7D755B81A012}" type="presOf" srcId="{70C1553A-4C03-4398-A261-1C594820F515}" destId="{A6B69ACC-81D2-494C-9ABA-D5091B785FA8}" srcOrd="0" destOrd="0" presId="urn:microsoft.com/office/officeart/2005/8/layout/process2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9C9B58C5-7A06-406A-B854-94AEB02EB100}" type="presOf" srcId="{81719C9A-303D-4D44-9204-63FB70C52F4C}" destId="{759F7ACE-A377-4A80-BC6D-8F728E6C8C7F}" srcOrd="1" destOrd="0" presId="urn:microsoft.com/office/officeart/2005/8/layout/process2"/>
    <dgm:cxn modelId="{E9D46D23-6136-4010-B340-8499E54289CE}" type="presOf" srcId="{C2A30613-B84A-4F52-B423-FDD2E1B92B95}" destId="{0B9AA77D-B9B1-47A2-9BE4-AB4B50753EAD}" srcOrd="0" destOrd="0" presId="urn:microsoft.com/office/officeart/2005/8/layout/process2"/>
    <dgm:cxn modelId="{14702694-E7BA-4963-915F-AF6FEAE00A50}" type="presOf" srcId="{81719C9A-303D-4D44-9204-63FB70C52F4C}" destId="{B38B3969-CA06-4833-981D-3B657B865811}" srcOrd="0" destOrd="0" presId="urn:microsoft.com/office/officeart/2005/8/layout/process2"/>
    <dgm:cxn modelId="{FC2D0FD6-877A-490F-BB4A-BA1CB40D726D}" type="presParOf" srcId="{6D7FC154-DD85-4598-B6EA-8AA6B934BC2E}" destId="{05A2E1B3-9B92-430B-A7F0-5D927D4598F7}" srcOrd="0" destOrd="0" presId="urn:microsoft.com/office/officeart/2005/8/layout/process2"/>
    <dgm:cxn modelId="{52E6D6D2-92D9-438F-A8C9-2073CFBD969D}" type="presParOf" srcId="{6D7FC154-DD85-4598-B6EA-8AA6B934BC2E}" destId="{A6B69ACC-81D2-494C-9ABA-D5091B785FA8}" srcOrd="1" destOrd="0" presId="urn:microsoft.com/office/officeart/2005/8/layout/process2"/>
    <dgm:cxn modelId="{EF7D00D5-2564-42E2-B421-CA075ACF5222}" type="presParOf" srcId="{A6B69ACC-81D2-494C-9ABA-D5091B785FA8}" destId="{CEF229A4-1297-465E-A965-811D90333EDD}" srcOrd="0" destOrd="0" presId="urn:microsoft.com/office/officeart/2005/8/layout/process2"/>
    <dgm:cxn modelId="{3FD62CF7-6B1B-4D44-A87E-B3E09BC7A089}" type="presParOf" srcId="{6D7FC154-DD85-4598-B6EA-8AA6B934BC2E}" destId="{0B9AA77D-B9B1-47A2-9BE4-AB4B50753EAD}" srcOrd="2" destOrd="0" presId="urn:microsoft.com/office/officeart/2005/8/layout/process2"/>
    <dgm:cxn modelId="{A5EFB890-100A-40C0-AE48-19C8E675359D}" type="presParOf" srcId="{6D7FC154-DD85-4598-B6EA-8AA6B934BC2E}" destId="{F8D49C9C-6F69-46B9-87BA-CFECA019F652}" srcOrd="3" destOrd="0" presId="urn:microsoft.com/office/officeart/2005/8/layout/process2"/>
    <dgm:cxn modelId="{011CCE9E-2402-4393-A0B1-3CA434398756}" type="presParOf" srcId="{F8D49C9C-6F69-46B9-87BA-CFECA019F652}" destId="{03B87200-9AB2-40DD-A130-C3B23B9882F3}" srcOrd="0" destOrd="0" presId="urn:microsoft.com/office/officeart/2005/8/layout/process2"/>
    <dgm:cxn modelId="{DA5A3051-47AD-474C-AFE6-E20FA46EF881}" type="presParOf" srcId="{6D7FC154-DD85-4598-B6EA-8AA6B934BC2E}" destId="{FC9C2A88-C222-4D8A-8A58-1522D4C3F5E9}" srcOrd="4" destOrd="0" presId="urn:microsoft.com/office/officeart/2005/8/layout/process2"/>
    <dgm:cxn modelId="{18EF5970-D5B1-41D0-9421-40A46FBB9224}" type="presParOf" srcId="{6D7FC154-DD85-4598-B6EA-8AA6B934BC2E}" destId="{B38B3969-CA06-4833-981D-3B657B865811}" srcOrd="5" destOrd="0" presId="urn:microsoft.com/office/officeart/2005/8/layout/process2"/>
    <dgm:cxn modelId="{9CFCFCCC-07B6-4A44-95D2-A8448E11D154}" type="presParOf" srcId="{B38B3969-CA06-4833-981D-3B657B865811}" destId="{759F7ACE-A377-4A80-BC6D-8F728E6C8C7F}" srcOrd="0" destOrd="0" presId="urn:microsoft.com/office/officeart/2005/8/layout/process2"/>
    <dgm:cxn modelId="{ED92B0C8-4756-42E3-A851-936C0C8402B6}" type="presParOf" srcId="{6D7FC154-DD85-4598-B6EA-8AA6B934BC2E}" destId="{1723B223-4C5F-493E-855D-5CCDD83960D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B46F60-D2DB-431B-8A4D-9B5A5A04EF2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502DC0-D371-46DC-A1B8-03CBE3844137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b="1" i="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ПОСТАВЩИКИ СОЦИАЛЬНЫХ УСЛУГ</a:t>
          </a:r>
          <a:endParaRPr lang="ru-RU" sz="1400" b="1" i="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9DEB94FF-133A-407B-A02C-DFF8EE6CA0F0}" type="parTrans" cxnId="{E836AB3E-BF4C-4CD8-9836-60772A2F37BA}">
      <dgm:prSet/>
      <dgm:spPr/>
      <dgm:t>
        <a:bodyPr/>
        <a:lstStyle/>
        <a:p>
          <a:endParaRPr lang="ru-RU"/>
        </a:p>
      </dgm:t>
    </dgm:pt>
    <dgm:pt modelId="{22A1F13D-6073-4F76-951B-3E2805B6B93C}" type="sibTrans" cxnId="{E836AB3E-BF4C-4CD8-9836-60772A2F37BA}">
      <dgm:prSet/>
      <dgm:spPr/>
      <dgm:t>
        <a:bodyPr/>
        <a:lstStyle/>
        <a:p>
          <a:endParaRPr lang="ru-RU"/>
        </a:p>
      </dgm:t>
    </dgm:pt>
    <dgm:pt modelId="{983306AB-6CA1-4B5B-918A-199B00DCCBA8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Государственные учреждения социального обслуживания</a:t>
          </a:r>
          <a:endParaRPr lang="ru-RU" sz="16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</a:endParaRPr>
        </a:p>
      </dgm:t>
    </dgm:pt>
    <dgm:pt modelId="{0759EB8F-4455-442C-9048-ADBEBBC3B342}" type="parTrans" cxnId="{3C60D4B7-08E7-4372-88E6-DEED7D375841}">
      <dgm:prSet/>
      <dgm:spPr/>
      <dgm:t>
        <a:bodyPr/>
        <a:lstStyle/>
        <a:p>
          <a:endParaRPr lang="ru-RU"/>
        </a:p>
      </dgm:t>
    </dgm:pt>
    <dgm:pt modelId="{F4DDF4FE-A59F-40A0-9AEF-AEAC57E689A5}" type="sibTrans" cxnId="{3C60D4B7-08E7-4372-88E6-DEED7D375841}">
      <dgm:prSet/>
      <dgm:spPr/>
      <dgm:t>
        <a:bodyPr/>
        <a:lstStyle/>
        <a:p>
          <a:endParaRPr lang="ru-RU"/>
        </a:p>
      </dgm:t>
    </dgm:pt>
    <dgm:pt modelId="{56648B82-123D-455F-95A3-5CB4BFF9CC1F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Негосударственные поставщики социальных услуг</a:t>
          </a:r>
          <a:endParaRPr lang="ru-RU" sz="1400" b="1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gm:t>
    </dgm:pt>
    <dgm:pt modelId="{72679055-E50C-4068-8B38-DCA2311F777D}" type="parTrans" cxnId="{FB8584A7-045A-4E1B-88BB-606EF6E5C05C}">
      <dgm:prSet/>
      <dgm:spPr/>
      <dgm:t>
        <a:bodyPr/>
        <a:lstStyle/>
        <a:p>
          <a:endParaRPr lang="ru-RU"/>
        </a:p>
      </dgm:t>
    </dgm:pt>
    <dgm:pt modelId="{6BD42063-3EFE-40DE-BD18-CE128671EF18}" type="sibTrans" cxnId="{FB8584A7-045A-4E1B-88BB-606EF6E5C05C}">
      <dgm:prSet/>
      <dgm:spPr/>
      <dgm:t>
        <a:bodyPr/>
        <a:lstStyle/>
        <a:p>
          <a:endParaRPr lang="ru-RU"/>
        </a:p>
      </dgm:t>
    </dgm:pt>
    <dgm:pt modelId="{766F0508-A619-4F7A-BC5D-4F70AC64B35F}" type="pres">
      <dgm:prSet presAssocID="{F7B46F60-D2DB-431B-8A4D-9B5A5A04EF2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8C4E900-C4D8-4FA6-9D3B-D535EE4ECC40}" type="pres">
      <dgm:prSet presAssocID="{67502DC0-D371-46DC-A1B8-03CBE3844137}" presName="hierRoot1" presStyleCnt="0">
        <dgm:presLayoutVars>
          <dgm:hierBranch val="init"/>
        </dgm:presLayoutVars>
      </dgm:prSet>
      <dgm:spPr/>
    </dgm:pt>
    <dgm:pt modelId="{4BE7B3E6-92E5-4BA9-9E1C-CC4BD8C25D21}" type="pres">
      <dgm:prSet presAssocID="{67502DC0-D371-46DC-A1B8-03CBE3844137}" presName="rootComposite1" presStyleCnt="0"/>
      <dgm:spPr/>
    </dgm:pt>
    <dgm:pt modelId="{584E5965-29E9-4C21-9171-34E57FC690DF}" type="pres">
      <dgm:prSet presAssocID="{67502DC0-D371-46DC-A1B8-03CBE3844137}" presName="rootText1" presStyleLbl="node0" presStyleIdx="0" presStyleCnt="1" custScaleY="46260" custLinFactNeighborY="8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486CAC-130D-4764-AF1F-BADB028B16E6}" type="pres">
      <dgm:prSet presAssocID="{67502DC0-D371-46DC-A1B8-03CBE384413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B0E25A7-CEA9-476C-B683-C7BC864519DB}" type="pres">
      <dgm:prSet presAssocID="{67502DC0-D371-46DC-A1B8-03CBE3844137}" presName="hierChild2" presStyleCnt="0"/>
      <dgm:spPr/>
    </dgm:pt>
    <dgm:pt modelId="{59D2D3FE-104A-4BEE-ADF5-859502CC8C6D}" type="pres">
      <dgm:prSet presAssocID="{0759EB8F-4455-442C-9048-ADBEBBC3B342}" presName="Name37" presStyleLbl="parChTrans1D2" presStyleIdx="0" presStyleCnt="2"/>
      <dgm:spPr/>
      <dgm:t>
        <a:bodyPr/>
        <a:lstStyle/>
        <a:p>
          <a:endParaRPr lang="ru-RU"/>
        </a:p>
      </dgm:t>
    </dgm:pt>
    <dgm:pt modelId="{B707469E-AEFA-4358-B296-A7ABD441A24C}" type="pres">
      <dgm:prSet presAssocID="{983306AB-6CA1-4B5B-918A-199B00DCCBA8}" presName="hierRoot2" presStyleCnt="0">
        <dgm:presLayoutVars>
          <dgm:hierBranch val="init"/>
        </dgm:presLayoutVars>
      </dgm:prSet>
      <dgm:spPr/>
    </dgm:pt>
    <dgm:pt modelId="{35A21073-D42D-45AA-B9EF-0E572F71B6E7}" type="pres">
      <dgm:prSet presAssocID="{983306AB-6CA1-4B5B-918A-199B00DCCBA8}" presName="rootComposite" presStyleCnt="0"/>
      <dgm:spPr/>
    </dgm:pt>
    <dgm:pt modelId="{4BD1B553-E308-4638-8E38-7389986A29F9}" type="pres">
      <dgm:prSet presAssocID="{983306AB-6CA1-4B5B-918A-199B00DCCBA8}" presName="rootText" presStyleLbl="node2" presStyleIdx="0" presStyleCnt="2" custScaleY="475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2408A7-10D8-41CF-A9FE-C895BAB97A23}" type="pres">
      <dgm:prSet presAssocID="{983306AB-6CA1-4B5B-918A-199B00DCCBA8}" presName="rootConnector" presStyleLbl="node2" presStyleIdx="0" presStyleCnt="2"/>
      <dgm:spPr/>
      <dgm:t>
        <a:bodyPr/>
        <a:lstStyle/>
        <a:p>
          <a:endParaRPr lang="ru-RU"/>
        </a:p>
      </dgm:t>
    </dgm:pt>
    <dgm:pt modelId="{36EAF028-205B-42E4-88B5-C0DB8E310906}" type="pres">
      <dgm:prSet presAssocID="{983306AB-6CA1-4B5B-918A-199B00DCCBA8}" presName="hierChild4" presStyleCnt="0"/>
      <dgm:spPr/>
    </dgm:pt>
    <dgm:pt modelId="{C4957266-B090-43E8-A0E7-13375E0F8A4A}" type="pres">
      <dgm:prSet presAssocID="{983306AB-6CA1-4B5B-918A-199B00DCCBA8}" presName="hierChild5" presStyleCnt="0"/>
      <dgm:spPr/>
    </dgm:pt>
    <dgm:pt modelId="{0A6E4B17-3FDC-4F4C-AFE4-8B1B17FD318A}" type="pres">
      <dgm:prSet presAssocID="{72679055-E50C-4068-8B38-DCA2311F777D}" presName="Name37" presStyleLbl="parChTrans1D2" presStyleIdx="1" presStyleCnt="2"/>
      <dgm:spPr/>
      <dgm:t>
        <a:bodyPr/>
        <a:lstStyle/>
        <a:p>
          <a:endParaRPr lang="ru-RU"/>
        </a:p>
      </dgm:t>
    </dgm:pt>
    <dgm:pt modelId="{489B2632-33ED-4625-856D-F70390C63002}" type="pres">
      <dgm:prSet presAssocID="{56648B82-123D-455F-95A3-5CB4BFF9CC1F}" presName="hierRoot2" presStyleCnt="0">
        <dgm:presLayoutVars>
          <dgm:hierBranch val="init"/>
        </dgm:presLayoutVars>
      </dgm:prSet>
      <dgm:spPr/>
    </dgm:pt>
    <dgm:pt modelId="{66575259-C576-485E-879C-F2831AB26F16}" type="pres">
      <dgm:prSet presAssocID="{56648B82-123D-455F-95A3-5CB4BFF9CC1F}" presName="rootComposite" presStyleCnt="0"/>
      <dgm:spPr/>
    </dgm:pt>
    <dgm:pt modelId="{B1080EE5-6F0F-4BC3-B67E-2BDDC4B0FC88}" type="pres">
      <dgm:prSet presAssocID="{56648B82-123D-455F-95A3-5CB4BFF9CC1F}" presName="rootText" presStyleLbl="node2" presStyleIdx="1" presStyleCnt="2" custScaleY="475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4594E6-A30F-4974-9963-1EEAB8796FF4}" type="pres">
      <dgm:prSet presAssocID="{56648B82-123D-455F-95A3-5CB4BFF9CC1F}" presName="rootConnector" presStyleLbl="node2" presStyleIdx="1" presStyleCnt="2"/>
      <dgm:spPr/>
      <dgm:t>
        <a:bodyPr/>
        <a:lstStyle/>
        <a:p>
          <a:endParaRPr lang="ru-RU"/>
        </a:p>
      </dgm:t>
    </dgm:pt>
    <dgm:pt modelId="{562A7657-C07E-490F-AA8F-5352D8DD56DD}" type="pres">
      <dgm:prSet presAssocID="{56648B82-123D-455F-95A3-5CB4BFF9CC1F}" presName="hierChild4" presStyleCnt="0"/>
      <dgm:spPr/>
    </dgm:pt>
    <dgm:pt modelId="{2B7706F0-3ADB-4DC7-9DC0-73D4279B081F}" type="pres">
      <dgm:prSet presAssocID="{56648B82-123D-455F-95A3-5CB4BFF9CC1F}" presName="hierChild5" presStyleCnt="0"/>
      <dgm:spPr/>
    </dgm:pt>
    <dgm:pt modelId="{89F01C9C-1041-4E5D-82FD-B641B4D45699}" type="pres">
      <dgm:prSet presAssocID="{67502DC0-D371-46DC-A1B8-03CBE3844137}" presName="hierChild3" presStyleCnt="0"/>
      <dgm:spPr/>
    </dgm:pt>
  </dgm:ptLst>
  <dgm:cxnLst>
    <dgm:cxn modelId="{24D5CCB0-59A7-4CEC-AC7D-5B1C74DC2B6B}" type="presOf" srcId="{56648B82-123D-455F-95A3-5CB4BFF9CC1F}" destId="{6E4594E6-A30F-4974-9963-1EEAB8796FF4}" srcOrd="1" destOrd="0" presId="urn:microsoft.com/office/officeart/2005/8/layout/orgChart1"/>
    <dgm:cxn modelId="{87CB7105-BA5D-4DD9-843A-36878E7B7DDA}" type="presOf" srcId="{F7B46F60-D2DB-431B-8A4D-9B5A5A04EF24}" destId="{766F0508-A619-4F7A-BC5D-4F70AC64B35F}" srcOrd="0" destOrd="0" presId="urn:microsoft.com/office/officeart/2005/8/layout/orgChart1"/>
    <dgm:cxn modelId="{0E056124-47BA-4CCC-AC85-38FF55834D12}" type="presOf" srcId="{67502DC0-D371-46DC-A1B8-03CBE3844137}" destId="{584E5965-29E9-4C21-9171-34E57FC690DF}" srcOrd="0" destOrd="0" presId="urn:microsoft.com/office/officeart/2005/8/layout/orgChart1"/>
    <dgm:cxn modelId="{9C8545BB-8CBC-40F3-B153-7F1F33739830}" type="presOf" srcId="{56648B82-123D-455F-95A3-5CB4BFF9CC1F}" destId="{B1080EE5-6F0F-4BC3-B67E-2BDDC4B0FC88}" srcOrd="0" destOrd="0" presId="urn:microsoft.com/office/officeart/2005/8/layout/orgChart1"/>
    <dgm:cxn modelId="{24129FA9-F782-48C0-AAE7-046C0FA6457D}" type="presOf" srcId="{983306AB-6CA1-4B5B-918A-199B00DCCBA8}" destId="{4BD1B553-E308-4638-8E38-7389986A29F9}" srcOrd="0" destOrd="0" presId="urn:microsoft.com/office/officeart/2005/8/layout/orgChart1"/>
    <dgm:cxn modelId="{1E705370-2C18-4556-B3E3-BA064B141BDC}" type="presOf" srcId="{0759EB8F-4455-442C-9048-ADBEBBC3B342}" destId="{59D2D3FE-104A-4BEE-ADF5-859502CC8C6D}" srcOrd="0" destOrd="0" presId="urn:microsoft.com/office/officeart/2005/8/layout/orgChart1"/>
    <dgm:cxn modelId="{E836AB3E-BF4C-4CD8-9836-60772A2F37BA}" srcId="{F7B46F60-D2DB-431B-8A4D-9B5A5A04EF24}" destId="{67502DC0-D371-46DC-A1B8-03CBE3844137}" srcOrd="0" destOrd="0" parTransId="{9DEB94FF-133A-407B-A02C-DFF8EE6CA0F0}" sibTransId="{22A1F13D-6073-4F76-951B-3E2805B6B93C}"/>
    <dgm:cxn modelId="{FB8584A7-045A-4E1B-88BB-606EF6E5C05C}" srcId="{67502DC0-D371-46DC-A1B8-03CBE3844137}" destId="{56648B82-123D-455F-95A3-5CB4BFF9CC1F}" srcOrd="1" destOrd="0" parTransId="{72679055-E50C-4068-8B38-DCA2311F777D}" sibTransId="{6BD42063-3EFE-40DE-BD18-CE128671EF18}"/>
    <dgm:cxn modelId="{FFFCDC7A-D13E-4A2D-96C7-21DAFE41105E}" type="presOf" srcId="{67502DC0-D371-46DC-A1B8-03CBE3844137}" destId="{F5486CAC-130D-4764-AF1F-BADB028B16E6}" srcOrd="1" destOrd="0" presId="urn:microsoft.com/office/officeart/2005/8/layout/orgChart1"/>
    <dgm:cxn modelId="{2F010A48-8FFB-47B6-8502-3D52941F4E72}" type="presOf" srcId="{72679055-E50C-4068-8B38-DCA2311F777D}" destId="{0A6E4B17-3FDC-4F4C-AFE4-8B1B17FD318A}" srcOrd="0" destOrd="0" presId="urn:microsoft.com/office/officeart/2005/8/layout/orgChart1"/>
    <dgm:cxn modelId="{360CB66C-0F7A-460B-BC9E-04889E29713E}" type="presOf" srcId="{983306AB-6CA1-4B5B-918A-199B00DCCBA8}" destId="{6D2408A7-10D8-41CF-A9FE-C895BAB97A23}" srcOrd="1" destOrd="0" presId="urn:microsoft.com/office/officeart/2005/8/layout/orgChart1"/>
    <dgm:cxn modelId="{3C60D4B7-08E7-4372-88E6-DEED7D375841}" srcId="{67502DC0-D371-46DC-A1B8-03CBE3844137}" destId="{983306AB-6CA1-4B5B-918A-199B00DCCBA8}" srcOrd="0" destOrd="0" parTransId="{0759EB8F-4455-442C-9048-ADBEBBC3B342}" sibTransId="{F4DDF4FE-A59F-40A0-9AEF-AEAC57E689A5}"/>
    <dgm:cxn modelId="{795386A5-506A-48A0-B19C-2F6D0CD14BCD}" type="presParOf" srcId="{766F0508-A619-4F7A-BC5D-4F70AC64B35F}" destId="{A8C4E900-C4D8-4FA6-9D3B-D535EE4ECC40}" srcOrd="0" destOrd="0" presId="urn:microsoft.com/office/officeart/2005/8/layout/orgChart1"/>
    <dgm:cxn modelId="{0337CFE1-8934-4242-A47B-48E592995C9B}" type="presParOf" srcId="{A8C4E900-C4D8-4FA6-9D3B-D535EE4ECC40}" destId="{4BE7B3E6-92E5-4BA9-9E1C-CC4BD8C25D21}" srcOrd="0" destOrd="0" presId="urn:microsoft.com/office/officeart/2005/8/layout/orgChart1"/>
    <dgm:cxn modelId="{DB42997C-BE8E-442D-A3C4-BA85C1B13DA2}" type="presParOf" srcId="{4BE7B3E6-92E5-4BA9-9E1C-CC4BD8C25D21}" destId="{584E5965-29E9-4C21-9171-34E57FC690DF}" srcOrd="0" destOrd="0" presId="urn:microsoft.com/office/officeart/2005/8/layout/orgChart1"/>
    <dgm:cxn modelId="{8D587427-CEAB-4DEC-9AB9-0D940F52021D}" type="presParOf" srcId="{4BE7B3E6-92E5-4BA9-9E1C-CC4BD8C25D21}" destId="{F5486CAC-130D-4764-AF1F-BADB028B16E6}" srcOrd="1" destOrd="0" presId="urn:microsoft.com/office/officeart/2005/8/layout/orgChart1"/>
    <dgm:cxn modelId="{13478831-1CB0-469F-A89F-FBB167B867DC}" type="presParOf" srcId="{A8C4E900-C4D8-4FA6-9D3B-D535EE4ECC40}" destId="{7B0E25A7-CEA9-476C-B683-C7BC864519DB}" srcOrd="1" destOrd="0" presId="urn:microsoft.com/office/officeart/2005/8/layout/orgChart1"/>
    <dgm:cxn modelId="{D57C9FF4-7E2E-4B49-9865-AEDFC190BA35}" type="presParOf" srcId="{7B0E25A7-CEA9-476C-B683-C7BC864519DB}" destId="{59D2D3FE-104A-4BEE-ADF5-859502CC8C6D}" srcOrd="0" destOrd="0" presId="urn:microsoft.com/office/officeart/2005/8/layout/orgChart1"/>
    <dgm:cxn modelId="{4B2814BF-55BD-424F-A734-24EB40582F8F}" type="presParOf" srcId="{7B0E25A7-CEA9-476C-B683-C7BC864519DB}" destId="{B707469E-AEFA-4358-B296-A7ABD441A24C}" srcOrd="1" destOrd="0" presId="urn:microsoft.com/office/officeart/2005/8/layout/orgChart1"/>
    <dgm:cxn modelId="{71E627A2-D493-469A-AE00-3AF5F7398881}" type="presParOf" srcId="{B707469E-AEFA-4358-B296-A7ABD441A24C}" destId="{35A21073-D42D-45AA-B9EF-0E572F71B6E7}" srcOrd="0" destOrd="0" presId="urn:microsoft.com/office/officeart/2005/8/layout/orgChart1"/>
    <dgm:cxn modelId="{1BD8F569-B30F-4C50-8CE2-E066F8CAE809}" type="presParOf" srcId="{35A21073-D42D-45AA-B9EF-0E572F71B6E7}" destId="{4BD1B553-E308-4638-8E38-7389986A29F9}" srcOrd="0" destOrd="0" presId="urn:microsoft.com/office/officeart/2005/8/layout/orgChart1"/>
    <dgm:cxn modelId="{71B72B29-6346-4F63-BB3F-D9234F9BD9CC}" type="presParOf" srcId="{35A21073-D42D-45AA-B9EF-0E572F71B6E7}" destId="{6D2408A7-10D8-41CF-A9FE-C895BAB97A23}" srcOrd="1" destOrd="0" presId="urn:microsoft.com/office/officeart/2005/8/layout/orgChart1"/>
    <dgm:cxn modelId="{0CD8149A-A48A-4AD1-9CD2-AE86704C4CCD}" type="presParOf" srcId="{B707469E-AEFA-4358-B296-A7ABD441A24C}" destId="{36EAF028-205B-42E4-88B5-C0DB8E310906}" srcOrd="1" destOrd="0" presId="urn:microsoft.com/office/officeart/2005/8/layout/orgChart1"/>
    <dgm:cxn modelId="{8FF098AC-42BF-4B03-BD98-20CEF9B5E1A6}" type="presParOf" srcId="{B707469E-AEFA-4358-B296-A7ABD441A24C}" destId="{C4957266-B090-43E8-A0E7-13375E0F8A4A}" srcOrd="2" destOrd="0" presId="urn:microsoft.com/office/officeart/2005/8/layout/orgChart1"/>
    <dgm:cxn modelId="{F80058E4-6C7B-4F48-9220-BE1D98D89FA9}" type="presParOf" srcId="{7B0E25A7-CEA9-476C-B683-C7BC864519DB}" destId="{0A6E4B17-3FDC-4F4C-AFE4-8B1B17FD318A}" srcOrd="2" destOrd="0" presId="urn:microsoft.com/office/officeart/2005/8/layout/orgChart1"/>
    <dgm:cxn modelId="{C32B16CA-9699-4795-B631-4A013A11A30F}" type="presParOf" srcId="{7B0E25A7-CEA9-476C-B683-C7BC864519DB}" destId="{489B2632-33ED-4625-856D-F70390C63002}" srcOrd="3" destOrd="0" presId="urn:microsoft.com/office/officeart/2005/8/layout/orgChart1"/>
    <dgm:cxn modelId="{B0B59A69-E4F8-40C6-B309-81C09C906B21}" type="presParOf" srcId="{489B2632-33ED-4625-856D-F70390C63002}" destId="{66575259-C576-485E-879C-F2831AB26F16}" srcOrd="0" destOrd="0" presId="urn:microsoft.com/office/officeart/2005/8/layout/orgChart1"/>
    <dgm:cxn modelId="{DBF41542-C6E7-4A64-A42C-5E7359C31055}" type="presParOf" srcId="{66575259-C576-485E-879C-F2831AB26F16}" destId="{B1080EE5-6F0F-4BC3-B67E-2BDDC4B0FC88}" srcOrd="0" destOrd="0" presId="urn:microsoft.com/office/officeart/2005/8/layout/orgChart1"/>
    <dgm:cxn modelId="{96E138C9-EE2D-4FDF-A27D-B289C6B934C1}" type="presParOf" srcId="{66575259-C576-485E-879C-F2831AB26F16}" destId="{6E4594E6-A30F-4974-9963-1EEAB8796FF4}" srcOrd="1" destOrd="0" presId="urn:microsoft.com/office/officeart/2005/8/layout/orgChart1"/>
    <dgm:cxn modelId="{778CB14F-0A54-4E41-8562-58FEC009AA33}" type="presParOf" srcId="{489B2632-33ED-4625-856D-F70390C63002}" destId="{562A7657-C07E-490F-AA8F-5352D8DD56DD}" srcOrd="1" destOrd="0" presId="urn:microsoft.com/office/officeart/2005/8/layout/orgChart1"/>
    <dgm:cxn modelId="{187016F3-542C-4D4B-8D17-93B0CCF8D319}" type="presParOf" srcId="{489B2632-33ED-4625-856D-F70390C63002}" destId="{2B7706F0-3ADB-4DC7-9DC0-73D4279B081F}" srcOrd="2" destOrd="0" presId="urn:microsoft.com/office/officeart/2005/8/layout/orgChart1"/>
    <dgm:cxn modelId="{F842CC27-C914-40C4-A170-9684ECF616C6}" type="presParOf" srcId="{A8C4E900-C4D8-4FA6-9D3B-D535EE4ECC40}" destId="{89F01C9C-1041-4E5D-82FD-B641B4D4569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9B382-B90C-4CC6-A590-D7B3858D2349}">
      <dsp:nvSpPr>
        <dsp:cNvPr id="0" name=""/>
        <dsp:cNvSpPr/>
      </dsp:nvSpPr>
      <dsp:spPr>
        <a:xfrm>
          <a:off x="982" y="341482"/>
          <a:ext cx="8133814" cy="13662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Функции регионального государственного контроля (надзора) в сфере социального обслуживания  в отношении  поставщиков социальных услуг, осуществляющих социальное обслуживание в отношении совершеннолетних граждан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на территории Томской области</a:t>
          </a:r>
          <a:endParaRPr lang="ru-RU" sz="2000" b="0" kern="120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40997" y="381497"/>
        <a:ext cx="8053784" cy="1286198"/>
      </dsp:txXfrm>
    </dsp:sp>
    <dsp:sp modelId="{7C9FE266-5E17-4CAB-B1B3-5FC0DAEE7A27}">
      <dsp:nvSpPr>
        <dsp:cNvPr id="0" name=""/>
        <dsp:cNvSpPr/>
      </dsp:nvSpPr>
      <dsp:spPr>
        <a:xfrm>
          <a:off x="814363" y="1707710"/>
          <a:ext cx="813381" cy="3694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417"/>
              </a:lnTo>
              <a:lnTo>
                <a:pt x="813381" y="369417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49DE8C-BE60-465B-8534-A2129DDF0BA4}">
      <dsp:nvSpPr>
        <dsp:cNvPr id="0" name=""/>
        <dsp:cNvSpPr/>
      </dsp:nvSpPr>
      <dsp:spPr>
        <a:xfrm>
          <a:off x="1627745" y="1804626"/>
          <a:ext cx="6627928" cy="5450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400" b="1" kern="1200" dirty="0"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1643708" y="1820589"/>
        <a:ext cx="6596002" cy="513077"/>
      </dsp:txXfrm>
    </dsp:sp>
    <dsp:sp modelId="{725B74D0-0E75-45A2-A7D1-3DE4233F6FB5}">
      <dsp:nvSpPr>
        <dsp:cNvPr id="0" name=""/>
        <dsp:cNvSpPr/>
      </dsp:nvSpPr>
      <dsp:spPr>
        <a:xfrm>
          <a:off x="814363" y="1707710"/>
          <a:ext cx="813381" cy="13710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1011"/>
              </a:lnTo>
              <a:lnTo>
                <a:pt x="813381" y="1371011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1A68C8-50DB-4FEE-A9DF-5B4412B1279D}">
      <dsp:nvSpPr>
        <dsp:cNvPr id="0" name=""/>
        <dsp:cNvSpPr/>
      </dsp:nvSpPr>
      <dsp:spPr>
        <a:xfrm>
          <a:off x="1627745" y="2446545"/>
          <a:ext cx="6648241" cy="12643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33227"/>
              <a:satOff val="891"/>
              <a:lumOff val="9723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1) 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 (до 07.09.2021)</a:t>
          </a:r>
        </a:p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2) Постановление Администрации Томской области от 07.09.202021 № 373а «Об утверждении Положения о региональном государственном контроле (надзоре) в сфере социального обслуживания на территории Томской области»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Times New Roman" pitchFamily="18" charset="0"/>
              <a:cs typeface="Times New Roman" pitchFamily="18" charset="0"/>
            </a:rPr>
            <a:t> </a:t>
          </a:r>
        </a:p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64777" y="2483577"/>
        <a:ext cx="6574177" cy="1190290"/>
      </dsp:txXfrm>
    </dsp:sp>
    <dsp:sp modelId="{8DA6DB2A-082F-436A-9F21-1E9ECF493C5F}">
      <dsp:nvSpPr>
        <dsp:cNvPr id="0" name=""/>
        <dsp:cNvSpPr/>
      </dsp:nvSpPr>
      <dsp:spPr>
        <a:xfrm>
          <a:off x="814363" y="1707710"/>
          <a:ext cx="808462" cy="24036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3617"/>
              </a:lnTo>
              <a:lnTo>
                <a:pt x="808462" y="2403617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D231E-E91E-41A5-A7B7-7238CA139506}">
      <dsp:nvSpPr>
        <dsp:cNvPr id="0" name=""/>
        <dsp:cNvSpPr/>
      </dsp:nvSpPr>
      <dsp:spPr>
        <a:xfrm>
          <a:off x="1622826" y="3760504"/>
          <a:ext cx="6652192" cy="7016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66454"/>
              <a:satOff val="1783"/>
              <a:lumOff val="1944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400" b="1" u="none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1643377" y="3781055"/>
        <a:ext cx="6611090" cy="660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0" y="351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kern="12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sp:txBody>
      <dsp:txXfrm>
        <a:off x="19136" y="22650"/>
        <a:ext cx="8098632" cy="615068"/>
      </dsp:txXfrm>
    </dsp:sp>
    <dsp:sp modelId="{A6B69ACC-81D2-494C-9ABA-D5091B785FA8}">
      <dsp:nvSpPr>
        <dsp:cNvPr id="0" name=""/>
        <dsp:cNvSpPr/>
      </dsp:nvSpPr>
      <dsp:spPr>
        <a:xfrm rot="5400000">
          <a:off x="3945950" y="67318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697689"/>
        <a:ext cx="176401" cy="171501"/>
      </dsp:txXfrm>
    </dsp:sp>
    <dsp:sp modelId="{0B9AA77D-B9B1-47A2-9BE4-AB4B50753EAD}">
      <dsp:nvSpPr>
        <dsp:cNvPr id="0" name=""/>
        <dsp:cNvSpPr/>
      </dsp:nvSpPr>
      <dsp:spPr>
        <a:xfrm>
          <a:off x="0" y="98352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  <a:endParaRPr lang="ru-RU" sz="1400" kern="12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sp:txBody>
      <dsp:txXfrm>
        <a:off x="19136" y="1002660"/>
        <a:ext cx="8098632" cy="615068"/>
      </dsp:txXfrm>
    </dsp:sp>
    <dsp:sp modelId="{F8D49C9C-6F69-46B9-87BA-CFECA019F652}">
      <dsp:nvSpPr>
        <dsp:cNvPr id="0" name=""/>
        <dsp:cNvSpPr/>
      </dsp:nvSpPr>
      <dsp:spPr>
        <a:xfrm rot="5400000">
          <a:off x="3945950" y="165319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1677699"/>
        <a:ext cx="176401" cy="171501"/>
      </dsp:txXfrm>
    </dsp:sp>
    <dsp:sp modelId="{FC9C2A88-C222-4D8A-8A58-1522D4C3F5E9}">
      <dsp:nvSpPr>
        <dsp:cNvPr id="0" name=""/>
        <dsp:cNvSpPr/>
      </dsp:nvSpPr>
      <dsp:spPr>
        <a:xfrm>
          <a:off x="0" y="196353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400" b="1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19136" y="1982671"/>
        <a:ext cx="8098632" cy="615068"/>
      </dsp:txXfrm>
    </dsp:sp>
    <dsp:sp modelId="{B38B3969-CA06-4833-981D-3B657B865811}">
      <dsp:nvSpPr>
        <dsp:cNvPr id="0" name=""/>
        <dsp:cNvSpPr/>
      </dsp:nvSpPr>
      <dsp:spPr>
        <a:xfrm rot="5400000">
          <a:off x="3945950" y="263320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2657709"/>
        <a:ext cx="176401" cy="171501"/>
      </dsp:txXfrm>
    </dsp:sp>
    <dsp:sp modelId="{1723B223-4C5F-493E-855D-5CCDD83960D5}">
      <dsp:nvSpPr>
        <dsp:cNvPr id="0" name=""/>
        <dsp:cNvSpPr/>
      </dsp:nvSpPr>
      <dsp:spPr>
        <a:xfrm>
          <a:off x="0" y="294354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подразделениях)</a:t>
          </a:r>
          <a:endParaRPr lang="ru-RU" sz="1400" b="1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19136" y="2962681"/>
        <a:ext cx="8098632" cy="6150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0" y="351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5. 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400" kern="12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sp:txBody>
      <dsp:txXfrm>
        <a:off x="19136" y="22650"/>
        <a:ext cx="8098632" cy="615068"/>
      </dsp:txXfrm>
    </dsp:sp>
    <dsp:sp modelId="{A6B69ACC-81D2-494C-9ABA-D5091B785FA8}">
      <dsp:nvSpPr>
        <dsp:cNvPr id="0" name=""/>
        <dsp:cNvSpPr/>
      </dsp:nvSpPr>
      <dsp:spPr>
        <a:xfrm rot="5400000">
          <a:off x="3945950" y="67318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697689"/>
        <a:ext cx="176401" cy="171501"/>
      </dsp:txXfrm>
    </dsp:sp>
    <dsp:sp modelId="{0B9AA77D-B9B1-47A2-9BE4-AB4B50753EAD}">
      <dsp:nvSpPr>
        <dsp:cNvPr id="0" name=""/>
        <dsp:cNvSpPr/>
      </dsp:nvSpPr>
      <dsp:spPr>
        <a:xfrm>
          <a:off x="0" y="98352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6. 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kern="1200" dirty="0">
            <a:latin typeface="PT Astra Serif" panose="020A0603040505020204" pitchFamily="18" charset="-52"/>
            <a:ea typeface="PT Astra Serif" panose="020A0603040505020204" pitchFamily="18" charset="-52"/>
          </a:endParaRPr>
        </a:p>
      </dsp:txBody>
      <dsp:txXfrm>
        <a:off x="19136" y="1002660"/>
        <a:ext cx="8098632" cy="615068"/>
      </dsp:txXfrm>
    </dsp:sp>
    <dsp:sp modelId="{F8D49C9C-6F69-46B9-87BA-CFECA019F652}">
      <dsp:nvSpPr>
        <dsp:cNvPr id="0" name=""/>
        <dsp:cNvSpPr/>
      </dsp:nvSpPr>
      <dsp:spPr>
        <a:xfrm rot="5400000">
          <a:off x="3945950" y="165319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1677699"/>
        <a:ext cx="176401" cy="171501"/>
      </dsp:txXfrm>
    </dsp:sp>
    <dsp:sp modelId="{FC9C2A88-C222-4D8A-8A58-1522D4C3F5E9}">
      <dsp:nvSpPr>
        <dsp:cNvPr id="0" name=""/>
        <dsp:cNvSpPr/>
      </dsp:nvSpPr>
      <dsp:spPr>
        <a:xfrm>
          <a:off x="0" y="196353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7. 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400" b="1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19136" y="1982671"/>
        <a:ext cx="8098632" cy="615068"/>
      </dsp:txXfrm>
    </dsp:sp>
    <dsp:sp modelId="{B38B3969-CA06-4833-981D-3B657B865811}">
      <dsp:nvSpPr>
        <dsp:cNvPr id="0" name=""/>
        <dsp:cNvSpPr/>
      </dsp:nvSpPr>
      <dsp:spPr>
        <a:xfrm rot="5400000">
          <a:off x="3945950" y="263320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2657709"/>
        <a:ext cx="176401" cy="171501"/>
      </dsp:txXfrm>
    </dsp:sp>
    <dsp:sp modelId="{1723B223-4C5F-493E-855D-5CCDD83960D5}">
      <dsp:nvSpPr>
        <dsp:cNvPr id="0" name=""/>
        <dsp:cNvSpPr/>
      </dsp:nvSpPr>
      <dsp:spPr>
        <a:xfrm>
          <a:off x="0" y="294354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8. 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36" y="2962681"/>
        <a:ext cx="8098632" cy="6150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6E4B17-3FDC-4F4C-AFE4-8B1B17FD318A}">
      <dsp:nvSpPr>
        <dsp:cNvPr id="0" name=""/>
        <dsp:cNvSpPr/>
      </dsp:nvSpPr>
      <dsp:spPr>
        <a:xfrm>
          <a:off x="3048000" y="1153203"/>
          <a:ext cx="1668009" cy="5671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661"/>
              </a:lnTo>
              <a:lnTo>
                <a:pt x="1668009" y="277661"/>
              </a:lnTo>
              <a:lnTo>
                <a:pt x="1668009" y="56715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D2D3FE-104A-4BEE-ADF5-859502CC8C6D}">
      <dsp:nvSpPr>
        <dsp:cNvPr id="0" name=""/>
        <dsp:cNvSpPr/>
      </dsp:nvSpPr>
      <dsp:spPr>
        <a:xfrm>
          <a:off x="1379990" y="1153203"/>
          <a:ext cx="1668009" cy="567150"/>
        </a:xfrm>
        <a:custGeom>
          <a:avLst/>
          <a:gdLst/>
          <a:ahLst/>
          <a:cxnLst/>
          <a:rect l="0" t="0" r="0" b="0"/>
          <a:pathLst>
            <a:path>
              <a:moveTo>
                <a:pt x="1668009" y="0"/>
              </a:moveTo>
              <a:lnTo>
                <a:pt x="1668009" y="277661"/>
              </a:lnTo>
              <a:lnTo>
                <a:pt x="0" y="277661"/>
              </a:lnTo>
              <a:lnTo>
                <a:pt x="0" y="56715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E5965-29E9-4C21-9171-34E57FC690DF}">
      <dsp:nvSpPr>
        <dsp:cNvPr id="0" name=""/>
        <dsp:cNvSpPr/>
      </dsp:nvSpPr>
      <dsp:spPr>
        <a:xfrm>
          <a:off x="1669479" y="515499"/>
          <a:ext cx="2757041" cy="637703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ПОСТАВЩИКИ СОЦИАЛЬНЫХ УСЛУГ</a:t>
          </a:r>
          <a:endParaRPr lang="ru-RU" sz="1400" b="1" i="0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1669479" y="515499"/>
        <a:ext cx="2757041" cy="637703"/>
      </dsp:txXfrm>
    </dsp:sp>
    <dsp:sp modelId="{4BD1B553-E308-4638-8E38-7389986A29F9}">
      <dsp:nvSpPr>
        <dsp:cNvPr id="0" name=""/>
        <dsp:cNvSpPr/>
      </dsp:nvSpPr>
      <dsp:spPr>
        <a:xfrm>
          <a:off x="1469" y="1720354"/>
          <a:ext cx="2757041" cy="655527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Государственные учреждения социального обслуживания</a:t>
          </a:r>
          <a:endParaRPr lang="ru-RU" sz="1600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</a:endParaRPr>
        </a:p>
      </dsp:txBody>
      <dsp:txXfrm>
        <a:off x="1469" y="1720354"/>
        <a:ext cx="2757041" cy="655527"/>
      </dsp:txXfrm>
    </dsp:sp>
    <dsp:sp modelId="{B1080EE5-6F0F-4BC3-B67E-2BDDC4B0FC88}">
      <dsp:nvSpPr>
        <dsp:cNvPr id="0" name=""/>
        <dsp:cNvSpPr/>
      </dsp:nvSpPr>
      <dsp:spPr>
        <a:xfrm>
          <a:off x="3337489" y="1720354"/>
          <a:ext cx="2757041" cy="655527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rPr>
            <a:t>Негосударственные поставщики социальных услуг</a:t>
          </a:r>
          <a:endParaRPr lang="ru-RU" sz="1400" b="1" kern="1200" dirty="0">
            <a:solidFill>
              <a:schemeClr val="tx1"/>
            </a:solidFill>
            <a:latin typeface="PT Astra Serif" panose="020A0603040505020204" pitchFamily="18" charset="-52"/>
            <a:ea typeface="PT Astra Serif" panose="020A0603040505020204" pitchFamily="18" charset="-52"/>
            <a:cs typeface="Times New Roman" pitchFamily="18" charset="0"/>
          </a:endParaRPr>
        </a:p>
      </dsp:txBody>
      <dsp:txXfrm>
        <a:off x="3337489" y="1720354"/>
        <a:ext cx="2757041" cy="6555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szn.tomsk.gov.ru/plany-i-rezultaty-proverok-2020-god-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rulaws.ru/koap/Razdel-II/Glava-19/Statya-19.5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consultantplus://offline/ref=9BDB1C2AB4620E0473C194DD4F15B6244F07B8CE8481B8663455F7A2A4AD43521F498CBB7397FE28rAW8M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szn@socialwork.tomsk.gov.ru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5661248"/>
            <a:ext cx="2808311" cy="1080120"/>
          </a:xfrm>
        </p:spPr>
        <p:txBody>
          <a:bodyPr>
            <a:normAutofit/>
          </a:bodyPr>
          <a:lstStyle/>
          <a:p>
            <a:pPr algn="r"/>
            <a:r>
              <a:rPr lang="ru-RU" sz="12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Начальник отдела контроля и надзора</a:t>
            </a:r>
          </a:p>
          <a:p>
            <a:pPr algn="r"/>
            <a:r>
              <a:rPr lang="ru-RU" sz="1200" i="1" dirty="0" err="1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Стерхова</a:t>
            </a:r>
            <a:r>
              <a:rPr lang="ru-RU" sz="12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Татьяна Владимировна</a:t>
            </a:r>
          </a:p>
          <a:p>
            <a:pPr algn="r"/>
            <a:r>
              <a:rPr lang="ru-RU" sz="12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8 (3822) 60 27 58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i="1" dirty="0" smtClean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Региональный государственный контроль (надзор) </a:t>
            </a:r>
            <a:r>
              <a:rPr lang="ru-RU" sz="28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сфере социального обслуживания </a:t>
            </a:r>
            <a:r>
              <a:rPr lang="ru-RU" sz="2800" i="1" dirty="0" smtClean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отношении поставщиков социальных услуг, осуществляющих социальное обслуживание в отношении совершеннолетних граждан в Томской области </a:t>
            </a:r>
            <a:br>
              <a:rPr lang="ru-RU" sz="2800" i="1" dirty="0" smtClean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endParaRPr lang="ru-RU" sz="2800" i="1" dirty="0">
              <a:solidFill>
                <a:schemeClr val="tx1"/>
              </a:solidFill>
              <a:effectLst/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2021 год</a:t>
            </a:r>
            <a:endParaRPr lang="ru-RU" sz="1600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6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952327"/>
          </a:xfrm>
        </p:spPr>
        <p:txBody>
          <a:bodyPr/>
          <a:lstStyle/>
          <a:p>
            <a:pPr marL="0" lvl="0" indent="0" algn="ctr" fontAlgn="base">
              <a:spcAft>
                <a:spcPct val="0"/>
              </a:spcAft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ДОКЛАД</a:t>
            </a:r>
            <a:r>
              <a:rPr lang="ru-RU" sz="2400" b="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/>
            </a:r>
            <a:br>
              <a:rPr lang="ru-RU" sz="2400" b="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 правоприменительной практике при осуществлении регионального государственного контроля (надзора) в сфере социального обслуживания </a:t>
            </a:r>
            <a:r>
              <a:rPr lang="ru-RU" sz="2400" i="1" dirty="0" smtClean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отношении </a:t>
            </a:r>
            <a:r>
              <a:rPr lang="ru-RU" sz="24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поставщиков социальных услуг, осуществляющих социальное обслуживание в отношении совершеннолетних граждан в Томской области </a:t>
            </a:r>
            <a:br>
              <a:rPr lang="ru-RU" sz="24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endParaRPr lang="ru-RU" sz="2400" i="1" dirty="0">
              <a:solidFill>
                <a:schemeClr val="tx1"/>
              </a:solidFill>
              <a:effectLst/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37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17581" y="1844824"/>
            <a:ext cx="7175351" cy="4392488"/>
          </a:xfrm>
        </p:spPr>
        <p:txBody>
          <a:bodyPr/>
          <a:lstStyle/>
          <a:p>
            <a:pPr marL="0" lvl="0" indent="0" algn="just">
              <a:spcBef>
                <a:spcPct val="20000"/>
              </a:spcBef>
              <a:buNone/>
              <a:defRPr/>
            </a:pPr>
            <a:r>
              <a:rPr lang="ru-RU" altLang="ru-RU" sz="1600" dirty="0" smtClean="0">
                <a:solidFill>
                  <a:srgbClr val="FF000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1600" dirty="0" smtClean="0">
                <a:solidFill>
                  <a:srgbClr val="FF000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1600" dirty="0">
                <a:solidFill>
                  <a:srgbClr val="FF000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1600" dirty="0">
                <a:solidFill>
                  <a:srgbClr val="FF000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 smtClean="0">
                <a:solidFill>
                  <a:srgbClr val="FF0000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Статьей </a:t>
            </a:r>
            <a:r>
              <a:rPr lang="ru-RU" altLang="ru-RU" sz="2400" dirty="0">
                <a:solidFill>
                  <a:srgbClr val="FF0000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33 </a:t>
            </a:r>
            <a:r>
              <a:rPr lang="ru-RU" alt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</a:t>
            </a:r>
            <a: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государственный контроль (надзор) </a:t>
            </a:r>
            <a:b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сфере социального </a:t>
            </a:r>
            <a:r>
              <a:rPr lang="ru-RU" sz="2400" dirty="0" smtClean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обслуживания.</a:t>
            </a:r>
            <a:br>
              <a:rPr lang="ru-RU" sz="2400" dirty="0" smtClean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273245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endParaRPr lang="ru-RU" sz="24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2021</a:t>
            </a:r>
            <a:endParaRPr lang="ru-RU" sz="1200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49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938222536"/>
              </p:ext>
            </p:extLst>
          </p:nvPr>
        </p:nvGraphicFramePr>
        <p:xfrm>
          <a:off x="395536" y="1700808"/>
          <a:ext cx="8280920" cy="4850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7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7" y="1772817"/>
            <a:ext cx="8352927" cy="1008111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182880" lvl="0" indent="0" algn="just">
              <a:buNone/>
            </a:pPr>
            <a:r>
              <a:rPr lang="ru-RU" sz="16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Нормативно-правовые акты, являющиеся основанием для исполнения государственной функции 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«Регионального </a:t>
            </a:r>
            <a:r>
              <a:rPr lang="ru-RU" sz="16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государственного контроля (надзора) в сфере социального обслуживания 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на территории </a:t>
            </a:r>
            <a:r>
              <a:rPr lang="ru-RU" sz="16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Томской области»:</a:t>
            </a:r>
            <a:r>
              <a:rPr lang="ru-RU" sz="16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Arial" pitchFamily="34" charset="0"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  <a:latin typeface="PT Astra Serif" panose="020A0603040505020204" pitchFamily="18" charset="-52"/>
                <a:ea typeface="PT Astra Serif" panose="020A0603040505020204" pitchFamily="18" charset="-52"/>
                <a:cs typeface="Arial" pitchFamily="34" charset="0"/>
              </a:rPr>
            </a:br>
            <a:endParaRPr lang="ru-RU" sz="1600" i="1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2924944"/>
            <a:ext cx="8280920" cy="3600400"/>
          </a:xfrm>
        </p:spPr>
        <p:txBody>
          <a:bodyPr>
            <a:normAutofit fontScale="92500" lnSpcReduction="10000"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1)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Конституция Российской Федерации;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2)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Кодекс Российской Федерации об административных правонарушениях;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3)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Федеральный закон от 2 мая 2006 года № 59-ФЗ «О порядке рассмотрения обращений граждан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4) 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Федеральный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закон от 26 декабря 2008 года № 294-ФЗ «О защите прав юридических лиц и индивидуальных предпринимателей при осуществлении государственного контроля (надзора) и муниципального контроля»;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5</a:t>
            </a: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)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Федеральным законом от 31.07.2020 № 248-ФЗ «О государственном контроле (надзоре) и муниципальном контроле в Российской Федерации» (с 01.07.2021)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6</a:t>
            </a:r>
            <a:r>
              <a:rPr lang="ru-RU" sz="1300" b="1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7</a:t>
            </a:r>
            <a:r>
              <a:rPr lang="ru-RU" sz="1300" b="1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Федеральный закон от 24 ноября 1995 года № 181-ФЗ «О социальной защите инвалидов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8</a:t>
            </a:r>
            <a:r>
              <a:rPr lang="ru-RU" sz="1300" b="1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9</a:t>
            </a:r>
            <a:r>
              <a:rPr lang="ru-RU" sz="1300" b="1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)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приказ Департамента социальной защиты населения Томской области от 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18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.12.2020 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№ 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38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«Об утверждении административного регламента осуществления регионального  государственного контроля (надзора) в сфере социального 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обслуживания»(утратил 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силу с 06.10.2021)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13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    и </a:t>
            </a:r>
            <a:r>
              <a:rPr lang="ru-RU" sz="13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8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600" b="1" i="1" u="sng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Предметом </a:t>
            </a:r>
            <a:r>
              <a:rPr lang="ru-RU" sz="1600" b="1" i="1" u="sng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регионального государственного контроля </a:t>
            </a:r>
            <a:r>
              <a:rPr lang="ru-RU" sz="1600" b="1" i="1" u="sng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являлось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 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соблюдение </a:t>
            </a:r>
            <a:r>
              <a:rPr lang="ru-RU" sz="1600" b="1" i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юридическими лицами независимо от их организационно-правовых форм и (или) индивидуальными предпринимателями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, осуществляющими социальное обслуживание совершеннолетних граждан на территории Томской области, требований законодательства Российской Федерации и законодательства Томской области о социальном обслуживании 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граждан</a:t>
            </a:r>
          </a:p>
          <a:p>
            <a:pPr algn="just"/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связи с внесенными 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изменениями в 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статью 33 Федерального закона 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28.12.2013 № 442-ФЗ «Об основах социального облуживания граждан в Российской Федерации» (от 11.06.2021) предметом регионального государственного контроля (надзора) является:</a:t>
            </a:r>
          </a:p>
          <a:p>
            <a:pPr algn="just"/>
            <a:r>
              <a:rPr lang="ru-RU" sz="1600" b="1" i="1" u="sng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Предметом регионального государственного контроля </a:t>
            </a:r>
            <a:r>
              <a:rPr lang="ru-RU" sz="1600" b="1" i="1" u="sng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является: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соблюдение </a:t>
            </a:r>
            <a:r>
              <a:rPr lang="ru-RU" sz="1600" b="1" i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поставщиками социальных услуг из числа негосударственных (коммерческих и некоммерческих) 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организаций социального обслуживания 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 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индивидуальных предпринимателей, осуществляющих социальное обслуживание, требований Федерального закона от 28 декабря 2013 года № 442-ФЗ «Об основах социального обслуживания граждан в Российской Федерации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», 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других федеральных законов и иных нормативных правовых актов Российской Федерации, а также законов и иных нормативных правовых актов Томской области, регулирующих правоотношения </a:t>
            </a:r>
            <a:r>
              <a:rPr lang="ru-RU" sz="16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</a:t>
            </a:r>
            <a:r>
              <a:rPr lang="ru-RU" sz="16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сфере социального обслуживания.</a:t>
            </a:r>
          </a:p>
          <a:p>
            <a:pPr algn="just"/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4824536"/>
          </a:xfrm>
        </p:spPr>
        <p:txBody>
          <a:bodyPr>
            <a:normAutofit fontScale="92500" lnSpcReduction="10000"/>
          </a:bodyPr>
          <a:lstStyle/>
          <a:p>
            <a:pPr algn="just">
              <a:defRPr/>
            </a:pP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Перечень актов, содержащих обязательные требования, соблюдение которых оценивается при проведении мероприятий по контролю (надзору) при осуществлении регионального государственного контроля (надзора) в сфере социального обслуживания в отношении совершеннолетних граждан в Томской области </a:t>
            </a:r>
            <a:endParaRPr lang="ru-RU" sz="16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just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Установлен:</a:t>
            </a:r>
            <a:r>
              <a:rPr lang="ru-RU" alt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sz="16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распоряжением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Департамента социальной защиты населения Томской области от </a:t>
            </a:r>
            <a:r>
              <a:rPr lang="ru-RU" sz="16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30.11.2020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№ </a:t>
            </a:r>
            <a:r>
              <a:rPr lang="ru-RU" sz="16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618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«О Перечне актов, содержащих обязательные требования, соблюдение которых оценивается при проведении мероприятий по осуществлению регионального государственного контроля (надзора) в сфере социального обслуживания в отношении совершеннолетних граждан в Томской области, и порядка его ведения» </a:t>
            </a:r>
            <a:r>
              <a:rPr lang="ru-RU" sz="16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(</a:t>
            </a:r>
            <a:r>
              <a:rPr lang="ru-RU" sz="1600" b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Новый перечень актов направлен в органы прокуратуры на согласование)</a:t>
            </a:r>
          </a:p>
          <a:p>
            <a:pPr algn="just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Размещен:</a:t>
            </a:r>
            <a:r>
              <a:rPr lang="ru-RU" sz="16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на официальном сайте </a:t>
            </a: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Департамента социальной защиты населения по адресу</a:t>
            </a:r>
            <a:r>
              <a:rPr lang="ru-RU" b="1" i="1" dirty="0">
                <a:solidFill>
                  <a:srgbClr val="7030A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</a:t>
            </a:r>
          </a:p>
          <a:p>
            <a:pPr algn="just">
              <a:defRPr/>
            </a:pPr>
            <a:r>
              <a:rPr lang="en-US" b="1" u="sng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https://dszn.tomsk.gov.ru/perechen-objazatelnyh-trebovanij</a:t>
            </a:r>
            <a:r>
              <a:rPr lang="ru-RU" b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                               </a:t>
            </a:r>
            <a:r>
              <a:rPr lang="ru-RU" sz="19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(вкладка «Перечень обязательных требований», раздел «Перечень актов, содержащих обязательные требования в сфере социального обслуживания в отношении совершеннолетних граждан») 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4824536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fedorinovva\Downloads\c1e9ec5s-4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592152"/>
            <a:ext cx="576065" cy="5760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1600" y="1700809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tx2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ВНИМАНИЕ</a:t>
            </a:r>
            <a:r>
              <a:rPr lang="ru-RU" sz="1600" b="1" dirty="0" smtClean="0">
                <a:solidFill>
                  <a:schemeClr val="tx2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 в 2021 году некоторые нормативно – правовые акты утратили силу, в связи с изданием новых.</a:t>
            </a: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938474"/>
              </p:ext>
            </p:extLst>
          </p:nvPr>
        </p:nvGraphicFramePr>
        <p:xfrm>
          <a:off x="611558" y="2348880"/>
          <a:ext cx="8136906" cy="279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3"/>
                <a:gridCol w="4068453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БЫЛО</a:t>
                      </a:r>
                      <a:endParaRPr lang="ru-RU" sz="1600" b="1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6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СТАЛО</a:t>
                      </a:r>
                      <a:endParaRPr lang="ru-RU" sz="1600" b="1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32499"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itchFamily="18" charset="0"/>
                        </a:rPr>
                        <a:t>Постановление Правительства Российской Федерации от 04 июля 2020 года № 985 «Об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«технический регламент о безопасности зданий и сооружений» и о признании утратившими силу некоторых актов Правительства Российской».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itchFamily="18" charset="0"/>
                        </a:rPr>
                        <a:t>Постановление Правительства Российской Федерации от 28 мая 2021 года № 815 «Об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«технический регламент о безопасности зданий и сооружений», и о признании утратившим силу постановления правительства российской федерации от 4 июля 2020 года № 985».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287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b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РАМКАХ КОНТРОЛЬНО-НАДЗОРНОЙ </a:t>
            </a:r>
            <a:r>
              <a:rPr lang="ru-RU" sz="16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ДЕЯТЕЛЬНОСТИ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Департамент социальной защиты населения Томской области:</a:t>
            </a:r>
            <a:endParaRPr lang="ru-RU" sz="1600" b="1" dirty="0">
              <a:latin typeface="PT Astra Serif" panose="020A0603040505020204" pitchFamily="18" charset="-52"/>
              <a:ea typeface="PT Astra Serif" panose="020A0603040505020204" pitchFamily="18" charset="-52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 algn="just"/>
            <a:r>
              <a:rPr lang="ru-RU" sz="16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1) организует </a:t>
            </a:r>
            <a:r>
              <a:rPr lang="ru-RU" sz="16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 проводит проверки, юридических лиц, индивидуальных предпринимателей включенных в реестр поставщиков социальных услуг</a:t>
            </a:r>
            <a:r>
              <a:rPr lang="ru-RU" sz="16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;</a:t>
            </a:r>
          </a:p>
          <a:p>
            <a:pPr lvl="0" algn="just"/>
            <a:endParaRPr lang="ru-RU" sz="1600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2) </a:t>
            </a:r>
            <a:r>
              <a:rPr lang="ru-RU" sz="16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</a:t>
            </a:r>
            <a:r>
              <a:rPr lang="ru-RU" sz="16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3) осуществляет иные предусмотренные федеральными законами, законами и иными нормативными правовыми актами Томской области функции.</a:t>
            </a:r>
          </a:p>
          <a:p>
            <a:pPr lvl="0" algn="just"/>
            <a:endParaRPr lang="ru-RU" sz="1600" dirty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59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18045464"/>
              </p:ext>
            </p:extLst>
          </p:nvPr>
        </p:nvGraphicFramePr>
        <p:xfrm>
          <a:off x="467544" y="2564904"/>
          <a:ext cx="813690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4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Мероприятия,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которые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32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376535711"/>
              </p:ext>
            </p:extLst>
          </p:nvPr>
        </p:nvGraphicFramePr>
        <p:xfrm>
          <a:off x="467544" y="2564904"/>
          <a:ext cx="813690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4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Мероприятия,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которые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1400" dirty="0">
              <a:solidFill>
                <a:schemeClr val="accent2">
                  <a:lumMod val="50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30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07163449"/>
              </p:ext>
            </p:extLst>
          </p:nvPr>
        </p:nvGraphicFramePr>
        <p:xfrm>
          <a:off x="1524000" y="1772816"/>
          <a:ext cx="6096000" cy="2879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43608" y="4581128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Формы социального обслуживания:</a:t>
            </a:r>
          </a:p>
          <a:p>
            <a:pPr algn="ctr"/>
            <a:endParaRPr lang="ru-RU" i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Стационарная форма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Полустационарная форма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Социальное обслуживание на дому</a:t>
            </a: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4293096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  <a:latin typeface="PT Astra Serif" pitchFamily="18" charset="-52"/>
                <a:ea typeface="PT Astra Serif" pitchFamily="18" charset="-52"/>
              </a:rPr>
              <a:t>Полномочия по контролю (надзору) переданы </a:t>
            </a:r>
            <a:r>
              <a:rPr lang="ru-RU" sz="1400" dirty="0" err="1" smtClean="0">
                <a:solidFill>
                  <a:srgbClr val="FF0000"/>
                </a:solidFill>
                <a:latin typeface="PT Astra Serif" pitchFamily="18" charset="-52"/>
                <a:ea typeface="PT Astra Serif" pitchFamily="18" charset="-52"/>
              </a:rPr>
              <a:t>Роструду</a:t>
            </a:r>
            <a:endParaRPr lang="ru-RU" sz="1400" dirty="0">
              <a:solidFill>
                <a:srgbClr val="FF0000"/>
              </a:solidFill>
              <a:latin typeface="PT Astra Serif" pitchFamily="18" charset="-52"/>
              <a:ea typeface="PT Astra Serif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417733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indent="450000" algn="just"/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</a:t>
            </a:r>
            <a:r>
              <a:rPr lang="ru-RU" sz="280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2020 году Департаментом </a:t>
            </a: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проведена одна проверка по результатам которой, нарушения </a:t>
            </a:r>
            <a:r>
              <a:rPr lang="ru-RU" sz="2800" i="1" u="sng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 установлены</a:t>
            </a: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</a:t>
            </a:r>
          </a:p>
          <a:p>
            <a:pPr indent="450000" algn="just"/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2021 году плановые контрольные надзорные мероприятия </a:t>
            </a:r>
            <a:r>
              <a:rPr lang="ru-RU" sz="2800" i="1" u="sng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 предусмотрены</a:t>
            </a: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</a:t>
            </a:r>
          </a:p>
          <a:p>
            <a:pPr marL="285750" indent="-285750" algn="just">
              <a:buFontTx/>
              <a:buChar char="-"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44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 fontScale="92500"/>
          </a:bodyPr>
          <a:lstStyle/>
          <a:p>
            <a:pPr indent="450000" algn="just"/>
            <a:r>
              <a:rPr lang="ru-RU" sz="16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целях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профилактики недопущения нарушений 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при осуществлении государственного контроля (надзора) за обеспечением доступности для инвалидов </a:t>
            </a:r>
            <a:r>
              <a:rPr lang="ru-RU" sz="16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социальных объектов, и 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предоставляемых услуг существует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необходимость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проведения руководителями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учреждений социального обслуживания населения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следующих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мероприятий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проверка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обслуживания, которые должны быть разработаны совместно с общественной организацией инвалидов и включать конкретные мероприятия по обеспечению доступности объектов учреждения социального обслуживания и сроки проведения планируемых работ;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проверка содержания локальных актов, определяющих ответственных лиц за проведение работы по обеспечению доступности объектов организации;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проверка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приведение объектов организаций социального обслуживания (административных зданий, филиалов, обособленных структурных подразделений, в которых осуществляется оказание социальных услуг) в соответствии с требованиями законодательства по обеспечению физической доступности для инвалидов и маломобильных групп населения.</a:t>
            </a: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0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b="1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Информация </a:t>
            </a:r>
            <a:endParaRPr lang="ru-RU" sz="2800" b="1" i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 </a:t>
            </a:r>
            <a:r>
              <a:rPr lang="ru-RU" sz="280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результатах проведения проверок </a:t>
            </a: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размещается </a:t>
            </a:r>
            <a:r>
              <a:rPr lang="ru-RU" sz="280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установленный срок в </a:t>
            </a: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Федеральной государственной </a:t>
            </a:r>
            <a:r>
              <a:rPr lang="ru-RU" sz="280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информационной системе </a:t>
            </a:r>
            <a:endParaRPr lang="ru-RU" sz="2800" i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«</a:t>
            </a:r>
            <a:r>
              <a:rPr lang="ru-RU" sz="280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Единый Реестр Проверок»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32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(proverki.gov.ru</a:t>
            </a:r>
            <a:r>
              <a:rPr lang="ru-RU" sz="32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)</a:t>
            </a:r>
            <a:r>
              <a:rPr lang="ru-RU" sz="32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а </a:t>
            </a:r>
            <a:r>
              <a:rPr lang="ru-RU" sz="280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так </a:t>
            </a:r>
            <a:r>
              <a:rPr lang="ru-RU" sz="280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же на официальном сайте Департамента социальной защиты населения Томской области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2800" i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20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3"/>
              </a:rPr>
              <a:t>https</a:t>
            </a:r>
            <a:r>
              <a:rPr lang="en-US" sz="2000" b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3"/>
              </a:rPr>
              <a:t>://</a:t>
            </a:r>
            <a:r>
              <a:rPr lang="en-US" sz="20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3"/>
              </a:rPr>
              <a:t>dszn.tomsk.gov.ru/plany-i-rezultaty-proverok-2020-god-</a:t>
            </a:r>
            <a:r>
              <a:rPr lang="ru-RU" sz="20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54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1916832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1400" b="1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ОТВЕТСТВЕННОСТЬ!</a:t>
            </a:r>
            <a:r>
              <a:rPr lang="ru-RU" sz="1400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</a:p>
          <a:p>
            <a:pPr algn="just" fontAlgn="base"/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За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нарушение обязательных требований в сфере социального 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обслуживания, в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случае выявления при проведении проверки поставщиков социальных услуг нарушений обязательных требований в сфере социального 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обслуживания,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должностные лица Департамента обязаны выдать предписание об устранении выявленных нарушений.</a:t>
            </a:r>
          </a:p>
          <a:p>
            <a:pPr indent="450000" algn="just" fontAlgn="base"/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Неисполнение предписания в установленный срок влечет ответственность, предусмотренную частью 1 статьи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3"/>
              </a:rPr>
              <a:t>19.5 Кодекса Российской Федерации об административных правонарушениях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 </a:t>
            </a:r>
          </a:p>
          <a:p>
            <a:pPr indent="450000" algn="just"/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соответствии со статьей 16 Федерального закона от 24 ноября 1995 года №181-ФЗ «О социальной защите инвалидов в Российской Федерации»  поставщики социальных услуг за уклонение от исполнения предусмотренных настоящим Федеральным законом, другими федеральными законами и иными нормативными правовыми актами требований к созданию условий инвалидам для беспрепятственного доступа к объектам инженерной, транспортной и социальной инфраструктур, несут административную ответственность в соответствии с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4"/>
              </a:rPr>
              <a:t>законодательством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Российской Федерации.</a:t>
            </a:r>
          </a:p>
          <a:p>
            <a:pPr indent="450000" algn="just"/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Уклонение от исполнения требований к обеспечению условий доступности для инвалидов объектов социальной инженерной и транспортной инфраструктур и  предоставляемых услуг влечет наложение административного штрафа, предусмотренного ст. 9.13 Кодекса Российской Федерации об административных правонарушениях.</a:t>
            </a:r>
          </a:p>
        </p:txBody>
      </p:sp>
    </p:spTree>
    <p:extLst>
      <p:ext uri="{BB962C8B-B14F-4D97-AF65-F5344CB8AC3E}">
        <p14:creationId xmlns:p14="http://schemas.microsoft.com/office/powerpoint/2010/main" val="274318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chemeClr val="tx2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700" b="1" dirty="0">
              <a:solidFill>
                <a:srgbClr val="7030A0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endParaRPr lang="ru-RU" b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Юридический адрес: 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634021, г. Томск, </a:t>
            </a:r>
            <a:r>
              <a:rPr lang="ru-RU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ул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 Шевченко, 24</a:t>
            </a: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Телефон: </a:t>
            </a:r>
            <a:r>
              <a:rPr lang="ru-RU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Сайт: </a:t>
            </a:r>
            <a:r>
              <a:rPr lang="en-US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https://dszn.tomsk.gov.ru/</a:t>
            </a: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lvl="0">
              <a:defRPr/>
            </a:pPr>
            <a:endParaRPr lang="ru-RU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Е-</a:t>
            </a:r>
            <a:r>
              <a:rPr lang="ru-RU" b="1" i="1" dirty="0" err="1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mail</a:t>
            </a:r>
            <a:r>
              <a:rPr lang="ru-RU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 </a:t>
            </a:r>
            <a:r>
              <a:rPr lang="en-US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4"/>
              </a:rPr>
              <a:t>dszn@socialwork.tomsk.gov.ru</a:t>
            </a:r>
            <a:endParaRPr lang="en-US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3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2021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СПАСИБО ЗА ВНИМАНИЕ!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1736</TotalTime>
  <Words>1376</Words>
  <Application>Microsoft Office PowerPoint</Application>
  <PresentationFormat>Экран (4:3)</PresentationFormat>
  <Paragraphs>141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Georgia</vt:lpstr>
      <vt:lpstr>PT Astra Serif</vt:lpstr>
      <vt:lpstr>Times New Roman</vt:lpstr>
      <vt:lpstr>Trebuchet MS</vt:lpstr>
      <vt:lpstr>Wingdings</vt:lpstr>
      <vt:lpstr>Воздушный поток</vt:lpstr>
      <vt:lpstr>Региональный государственный контроль (надзор)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 </vt:lpstr>
      <vt:lpstr>ДОКЛАД по правоприменительной практике при осуществлении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 </vt:lpstr>
      <vt:lpstr>  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государственный контроль (надзор)  в сфере социального обслуживания.  </vt:lpstr>
      <vt:lpstr>Презентация PowerPoint</vt:lpstr>
      <vt:lpstr>Нормативно-правовые акты, являющиеся основанием для исполнения государственной функции «Регионального государственного контроля (надзора) в сфере социального обслуживания на территории Томской области»: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Владимировна Стерхова</dc:creator>
  <cp:lastModifiedBy>Светлана Александровна Ильиных</cp:lastModifiedBy>
  <cp:revision>36</cp:revision>
  <dcterms:created xsi:type="dcterms:W3CDTF">2020-09-03T10:15:09Z</dcterms:created>
  <dcterms:modified xsi:type="dcterms:W3CDTF">2021-10-11T05:07:28Z</dcterms:modified>
</cp:coreProperties>
</file>