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6" r:id="rId9"/>
    <p:sldId id="282" r:id="rId10"/>
    <p:sldId id="286" r:id="rId11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1D68584482162B61F584347B8E3C58A422B5B4EC822721DACEC5AEA81429000372A7D75F01235F4B61A4A82DJ5t9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dszn@socialwork.tomsk.gov.ru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20000"/>
                <a:lumOff val="80000"/>
              </a:schemeClr>
            </a:gs>
            <a:gs pos="7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84168" y="5661248"/>
            <a:ext cx="2808311" cy="1080120"/>
          </a:xfrm>
        </p:spPr>
        <p:txBody>
          <a:bodyPr>
            <a:normAutofit/>
          </a:bodyPr>
          <a:lstStyle/>
          <a:p>
            <a:pPr algn="r"/>
            <a:r>
              <a:rPr lang="ru-RU" sz="1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Начальник отдела контроля и надзора</a:t>
            </a:r>
          </a:p>
          <a:p>
            <a:pPr algn="r"/>
            <a:r>
              <a:rPr lang="ru-RU" sz="12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Стерхова</a:t>
            </a:r>
            <a:r>
              <a:rPr lang="ru-RU" sz="1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Владимировна</a:t>
            </a:r>
          </a:p>
          <a:p>
            <a:pPr algn="r"/>
            <a:r>
              <a:rPr lang="ru-RU" sz="1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 (3822) 60 27 58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2376263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8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Организация обеспечения доступности для инвалидов социальных объектов и услуг</a:t>
            </a:r>
            <a:endParaRPr lang="ru-RU" sz="2800" i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564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864095"/>
          </a:xfrm>
        </p:spPr>
        <p:txBody>
          <a:bodyPr/>
          <a:lstStyle/>
          <a:p>
            <a:pPr marL="0" lvl="0" indent="0" algn="ctr" fontAlgn="base">
              <a:spcAft>
                <a:spcPct val="0"/>
              </a:spcAft>
              <a:buNone/>
            </a:pP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4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i="1" dirty="0"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688597"/>
            <a:ext cx="81369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dirty="0" smtClean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endParaRPr lang="ru-RU" b="1" dirty="0" smtClean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r>
              <a:rPr lang="ru-RU" sz="2000" b="1" dirty="0" smtClean="0">
                <a:latin typeface="PT Astra Serif" pitchFamily="18" charset="-52"/>
                <a:ea typeface="PT Astra Serif" pitchFamily="18" charset="-52"/>
              </a:rPr>
              <a:t>Основным</a:t>
            </a:r>
            <a:r>
              <a:rPr lang="ru-RU" sz="2000" dirty="0" smtClean="0"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sz="2000" dirty="0">
                <a:latin typeface="PT Astra Serif" pitchFamily="18" charset="-52"/>
                <a:ea typeface="PT Astra Serif" pitchFamily="18" charset="-52"/>
              </a:rPr>
              <a:t>международным </a:t>
            </a:r>
            <a:r>
              <a:rPr lang="ru-RU" sz="2000" b="1" dirty="0">
                <a:latin typeface="PT Astra Serif" pitchFamily="18" charset="-52"/>
                <a:ea typeface="PT Astra Serif" pitchFamily="18" charset="-52"/>
              </a:rPr>
              <a:t>документом</a:t>
            </a:r>
            <a:r>
              <a:rPr lang="ru-RU" sz="2000" dirty="0">
                <a:latin typeface="PT Astra Serif" pitchFamily="18" charset="-52"/>
                <a:ea typeface="PT Astra Serif" pitchFamily="18" charset="-52"/>
              </a:rPr>
              <a:t>, устанавливающим права инвалидов во всем мире, является </a:t>
            </a:r>
            <a:r>
              <a:rPr lang="ru-RU" sz="2000" b="1" dirty="0">
                <a:latin typeface="PT Astra Serif" pitchFamily="18" charset="-52"/>
                <a:ea typeface="PT Astra Serif" pitchFamily="18" charset="-52"/>
              </a:rPr>
              <a:t>Конвенция о правах инвалидов, принятая Генеральной Ассамблеей ООН 13 декабря 2006г. </a:t>
            </a:r>
            <a:r>
              <a:rPr lang="ru-RU" sz="2000" dirty="0">
                <a:latin typeface="PT Astra Serif" pitchFamily="18" charset="-52"/>
                <a:ea typeface="PT Astra Serif" pitchFamily="18" charset="-52"/>
              </a:rPr>
              <a:t>	</a:t>
            </a:r>
            <a:endParaRPr lang="ru-RU" sz="2000" dirty="0" smtClean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r>
              <a:rPr lang="ru-RU" sz="2000" dirty="0" smtClean="0">
                <a:latin typeface="PT Astra Serif" pitchFamily="18" charset="-52"/>
                <a:ea typeface="PT Astra Serif" pitchFamily="18" charset="-52"/>
              </a:rPr>
              <a:t>Данная </a:t>
            </a:r>
            <a:r>
              <a:rPr lang="ru-RU" sz="2000" dirty="0">
                <a:latin typeface="PT Astra Serif" pitchFamily="18" charset="-52"/>
                <a:ea typeface="PT Astra Serif" pitchFamily="18" charset="-52"/>
              </a:rPr>
              <a:t>Конвенция после ратификации ее Российской Федерацией 25 сентября 2012 г. в соответствии со статьей 15 Конституции РФ стала частью российского законодательства</a:t>
            </a:r>
            <a:r>
              <a:rPr lang="ru-RU" sz="2000" dirty="0" smtClean="0">
                <a:latin typeface="PT Astra Serif" pitchFamily="18" charset="-52"/>
                <a:ea typeface="PT Astra Serif" pitchFamily="18" charset="-52"/>
              </a:rPr>
              <a:t>.</a:t>
            </a:r>
          </a:p>
          <a:p>
            <a:pPr indent="450000" algn="just"/>
            <a:endParaRPr lang="ru-RU" dirty="0" smtClean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endParaRPr lang="ru-RU" dirty="0">
              <a:latin typeface="PT Astra Serif" pitchFamily="18" charset="-52"/>
              <a:ea typeface="PT Astra Serif" pitchFamily="18" charset="-52"/>
            </a:endParaRPr>
          </a:p>
        </p:txBody>
      </p:sp>
      <p:pic>
        <p:nvPicPr>
          <p:cNvPr id="1026" name="Picture 2" descr="https://sunstudio27.ru/uploads/s/e/r/d/erdaqoilahg6/img/full_VDrCp7h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708562"/>
            <a:ext cx="1512169" cy="165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373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42" y="652346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1700808"/>
            <a:ext cx="835292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0000" algn="just"/>
            <a:r>
              <a:rPr lang="ru-RU" b="1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Нормативные правовые акты, регулирующие обеспечение доступности для инвалидов объектов и услуг</a:t>
            </a:r>
            <a:r>
              <a:rPr lang="ru-RU" b="1" dirty="0" smtClean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: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Федеральный закон «О социальной защите инвалидов в Российской Федерации» от 24.11.1995 № 181-ФЗ,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Кодекс об административных правонарушениях в Российской Федерации (в редакции федерального закона от 18.07.2019 № 180-ФЗ),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Федеральный закон «Технический регламент о безопасности зданий и сооружений» от 30.12.2009 № 384-ФЗ,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Постановление Правительства РФ от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28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.05.2021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№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815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«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Об утверждении перечня национальных стандартов и сводов правил (частей таких стандартов и сводов правил), в результате применения которых на обязательной основе обеспечивается соблюдение требований Федерального закона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«Технический 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регламент о безопасности зданий и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сооружений», 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и о признании утратившим силу постановления Правительства Российской Федерации от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04.07.2020 № 985,</a:t>
            </a:r>
            <a:endParaRPr lang="ru-RU" sz="1400" dirty="0">
              <a:latin typeface="PT Astra Serif" pitchFamily="18" charset="-52"/>
              <a:ea typeface="PT Astra Serif" pitchFamily="18" charset="-52"/>
            </a:endParaRP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Приказ Министерства труда и социальной защиты Российской Федерации от 30.07.2015 № 527н «Об утверждении порядка обеспечения условий доступности для инвалидов объектов и предоставляемых услуг в сфере труда, занятости и социальной защиты населения, а также оказания им при этом необходимой помощи (Порядок вступил в силу 01 января 2016 года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),</a:t>
            </a:r>
            <a:endParaRPr lang="ru-RU" sz="1400" dirty="0">
              <a:latin typeface="PT Astra Serif" pitchFamily="18" charset="-52"/>
              <a:ea typeface="PT Astra Serif" pitchFamily="18" charset="-52"/>
            </a:endParaRP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solidFill>
                  <a:srgbClr val="0000FF"/>
                </a:solidFill>
                <a:latin typeface="PT Astra Serif" pitchFamily="18" charset="-52"/>
                <a:ea typeface="PT Astra Serif" pitchFamily="18" charset="-52"/>
                <a:hlinkClick r:id="rId3"/>
              </a:rPr>
              <a:t>Свод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 правил СП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59.13330.2020 «СНиП 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35-01-2001 «Доступность зданий и сооружений для маломобильных групп населения», утвержденный приказом Минстроя России от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14.11.2016 № 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798/</a:t>
            </a:r>
            <a:r>
              <a:rPr lang="ru-RU" sz="1400" dirty="0" err="1">
                <a:latin typeface="PT Astra Serif" pitchFamily="18" charset="-52"/>
                <a:ea typeface="PT Astra Serif" pitchFamily="18" charset="-52"/>
              </a:rPr>
              <a:t>пр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 (вместо СП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59.13330.2016).</a:t>
            </a:r>
            <a:endParaRPr lang="ru-RU" sz="1400" dirty="0">
              <a:latin typeface="PT Astra Serif" pitchFamily="18" charset="-52"/>
              <a:ea typeface="PT Astra Serif" pitchFamily="18" charset="-52"/>
            </a:endParaRPr>
          </a:p>
          <a:p>
            <a:pPr lvl="0" indent="450000" algn="just"/>
            <a:endParaRPr lang="ru-RU" b="1" dirty="0">
              <a:solidFill>
                <a:prstClr val="black"/>
              </a:solidFill>
              <a:latin typeface="PT Astra Serif" pitchFamily="18" charset="-52"/>
              <a:ea typeface="PT Astra Serif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781494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-36512" y="6597352"/>
            <a:ext cx="9180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844824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Целью реализации 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этих документов является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обеспечение 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полного и равного осуществления всеми инвалидами всех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прав человека 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и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основных свобод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, а также в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поощрении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уважения присущего им достоинства</a:t>
            </a:r>
            <a:r>
              <a:rPr lang="ru-RU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.</a:t>
            </a:r>
          </a:p>
          <a:p>
            <a:pPr algn="just"/>
            <a:endParaRPr lang="ru-RU" dirty="0">
              <a:solidFill>
                <a:schemeClr val="tx2"/>
              </a:solidFill>
              <a:latin typeface="PT Astra Serif" pitchFamily="18" charset="-52"/>
              <a:ea typeface="PT Astra Serif" pitchFamily="18" charset="-52"/>
            </a:endParaRPr>
          </a:p>
        </p:txBody>
      </p:sp>
      <p:sp>
        <p:nvSpPr>
          <p:cNvPr id="5" name="AutoShape 2" descr="https://dostupsredaperm.webasyst.cloud/wa-data/public/blog/img/454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ostupsredaperm.webasyst.cloud/wa-data/public/blog/img/454-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494" y="4029875"/>
            <a:ext cx="2376264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95536" y="2852936"/>
            <a:ext cx="54726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Органы социальной защиты </a:t>
            </a:r>
            <a:r>
              <a:rPr lang="ru-RU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населения </a:t>
            </a:r>
            <a:r>
              <a:rPr lang="ru-RU" b="1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компетентны</a:t>
            </a:r>
            <a:r>
              <a:rPr lang="ru-RU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решать вопросы по обеспечению условий доступности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только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в своей </a:t>
            </a:r>
            <a:r>
              <a:rPr lang="ru-RU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отрасли.</a:t>
            </a:r>
            <a:endParaRPr lang="ru-RU" dirty="0">
              <a:solidFill>
                <a:schemeClr val="tx2"/>
              </a:solidFill>
              <a:latin typeface="PT Astra Serif" pitchFamily="18" charset="-52"/>
              <a:ea typeface="PT Astra Serif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982717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70080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Мероприятия </a:t>
            </a:r>
          </a:p>
          <a:p>
            <a:pPr algn="ctr"/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по 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организации обеспечения для инвалидов условий доступности объектов и услуг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2708920"/>
            <a:ext cx="82809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u="sng" dirty="0" smtClean="0">
                <a:latin typeface="PT Astra Serif" pitchFamily="18" charset="-52"/>
                <a:ea typeface="PT Astra Serif" pitchFamily="18" charset="-52"/>
              </a:rPr>
              <a:t>Статья 15 Федерального закона № 181-ФЗ</a:t>
            </a:r>
            <a:endParaRPr lang="ru-RU" sz="1200" b="1" i="1" u="sng" dirty="0">
              <a:latin typeface="PT Astra Serif" pitchFamily="18" charset="-52"/>
              <a:ea typeface="PT Astra Serif" pitchFamily="18" charset="-5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3140968"/>
            <a:ext cx="84249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обеспечение условий для беспрепятственного доступа к жилым, общественным, производственным зданиям, строениям, сооружениям, включая те, в которых расположены физкультурно-спортивные организации, организации культуры, здравоохранения, транспорта  и др., к местам отдыха, и к предоставляемым в них услугам;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возможность самостоятельного передвижения по территории объекта, особенно там, где предоставляются услуги, 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беспрепятственного входа в объекты и выхода из них,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надлежащее размещение оборудования и носителей информации, необходимых для обеспечения беспрепятственного доступа инвалидов к объектам различных сфер жизнедеятельности;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дублирование необходимой для инвалидов звуковой и зрительной  информации, а также надписей, знаков и иной текстовой и графической информации знаками, выполненными рельефно-точечным шрифтом Брайля, допуск </a:t>
            </a:r>
            <a:r>
              <a:rPr lang="ru-RU" sz="1300" dirty="0" err="1">
                <a:latin typeface="PT Astra Serif" pitchFamily="18" charset="-52"/>
                <a:ea typeface="PT Astra Serif" pitchFamily="18" charset="-52"/>
              </a:rPr>
              <a:t>сурдопереводчика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 и </a:t>
            </a:r>
            <a:r>
              <a:rPr lang="ru-RU" sz="1300" dirty="0" err="1">
                <a:latin typeface="PT Astra Serif" pitchFamily="18" charset="-52"/>
                <a:ea typeface="PT Astra Serif" pitchFamily="18" charset="-52"/>
              </a:rPr>
              <a:t>тифлосурдопереводчика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;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сопровождение инвалидов, имеющих стойкие расстройства функции зрения и  самостоятельного передвижения, оказание им  и другим инвалидам помощи в преодолении барьеров, мешающих получению ими услуг,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проведение инструктирования/обучения сотрудников о порядке и условиях предоставления услуг инвалидам,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выделение оборудованных автостоянок.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987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592152"/>
            <a:ext cx="8280920" cy="1404800"/>
          </a:xfrm>
        </p:spPr>
        <p:txBody>
          <a:bodyPr>
            <a:normAutofit/>
          </a:bodyPr>
          <a:lstStyle/>
          <a:p>
            <a:pPr algn="just"/>
            <a:endParaRPr lang="ru-RU" sz="1400" b="1" dirty="0" smtClean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  <a:p>
            <a:pPr algn="just"/>
            <a:endParaRPr lang="ru-RU" sz="1400" b="1" dirty="0" smtClean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sz="1400" b="1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Система </a:t>
            </a:r>
            <a:r>
              <a:rPr lang="ru-RU" sz="1400" b="1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организации работы по обеспечению для инвалидов условий доступности в учреждениях:</a:t>
            </a:r>
            <a:endParaRPr lang="ru-RU" sz="1400" b="1" dirty="0" smtClean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fedorinovva\Downloads\chelovechek_41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2564904"/>
            <a:ext cx="835292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Wingdings" pitchFamily="2" charset="2"/>
              <a:buChar char="ü"/>
            </a:pP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наличие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систематизации по этому направлению работы - нормативные правовые акты и инструктивные, методические материалы, 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распорядительные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документы об организации доступности в учреждении:</a:t>
            </a:r>
          </a:p>
          <a:p>
            <a:pPr indent="450000" algn="just"/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•приказы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об ответственных </a:t>
            </a: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сотрудниках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;</a:t>
            </a:r>
          </a:p>
          <a:p>
            <a:pPr indent="450000" algn="just"/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•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журнал инструктажа </a:t>
            </a: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сотрудников; </a:t>
            </a:r>
            <a:endParaRPr lang="ru-RU" sz="1300" dirty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•приказы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о внесении изменений в должностные инструкции (должны быть охвачены все сотрудники), </a:t>
            </a:r>
          </a:p>
          <a:p>
            <a:pPr indent="450000" algn="just"/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•памятка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посетителям о доступности учреждения и оказываемых услуг (она должна быть размещена на сайте учреждения, на информационных стендах</a:t>
            </a: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);</a:t>
            </a:r>
            <a:endParaRPr lang="ru-RU" sz="1300" dirty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•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актуальный паспорт доступности учреждения с планом мероприятий по организации доступности на соответствующий период, т.е. «дорожная карта» учреждения. </a:t>
            </a:r>
            <a:endParaRPr lang="ru-RU" sz="1300" dirty="0" smtClean="0">
              <a:latin typeface="PT Astra Serif" pitchFamily="18" charset="-52"/>
              <a:ea typeface="PT Astra Serif" pitchFamily="18" charset="-52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переписка с компетентными ведомствами о проведении необходимых мероприятий для создания доступности (например, о необходимости благоустройства территории с учетом потребностей инвалидов), рекомендуем это сделать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материалы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по результатам проверок Вашего учреждения, 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материалы 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по обучению (инструктированию) персонала работе с инвалидами в целях оказания доступности объектов и услуг, графики обучения, курсы 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1008112"/>
          </a:xfrm>
        </p:spPr>
        <p:txBody>
          <a:bodyPr>
            <a:normAutofit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1772816"/>
            <a:ext cx="8496944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основные замечания при проверках:</a:t>
            </a:r>
          </a:p>
          <a:p>
            <a:pPr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не на должном уровне информационное обеспечение (отсутствие указателей о местах размещения помещений, кабинетов, специалистов, где предоставляются услуги, имеющаяся информация не всегда читаема, размещена высоко (должна быть не ниже 0,90м и не выше 1,6 м при возможности её чтения на расстоянии до 5 м, таблички с номером кабинета, именами и должностями сотрудников следует устанавливать на стене рядом с дверью со стороны ручки),</a:t>
            </a: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самостоятельно и своевременно не оценивается архитектурная доступность объектов,</a:t>
            </a: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своевременно не предпринимаются меры для создания условий доступности для инвалидов, в том числе оказания помощи силами персонала, в частности, имеющаяся кнопка вызова располагается в месте, не доступном для маломобильных граждан, не размещается на видном месте во входной группе номер телефона сотрудника, ответственного за оказание помощи и сопровождение инвалидов с соответствующей надписью крупным шрифтом</a:t>
            </a: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не оцениваются условия доступности учреждения с привлечением общественных организаций инвалидов, при чем это нужно осуществлять не с целью получить подпись в паспорте доступности, а для получения практических рекомендаций по адаптации объекта в имеющихся условиях;</a:t>
            </a: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паспорта доступности не содержат объективной оценки состояния объектов и услуг, не предусматривают конкретных мероприятий по улучшению ситуации.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1872208"/>
          </a:xfrm>
        </p:spPr>
        <p:txBody>
          <a:bodyPr>
            <a:normAutofit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9532" y="1772816"/>
            <a:ext cx="85689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700809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Рекомендации:</a:t>
            </a:r>
            <a:endParaRPr lang="ru-RU" b="1" dirty="0">
              <a:solidFill>
                <a:schemeClr val="tx2"/>
              </a:solidFill>
              <a:latin typeface="PT Astra Serif" pitchFamily="18" charset="-52"/>
              <a:ea typeface="PT Astra Serif" pitchFamily="18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2348880"/>
            <a:ext cx="842493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Поддерживать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в </a:t>
            </a:r>
            <a:r>
              <a:rPr lang="ru-RU" sz="1600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актуальном состоянии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паспорта доступности, главной частью этого документа является управленческое решение с планом мероприятий по созданию условий доступности объектов и 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услуг;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600" b="1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Приобрести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и правильно разместить вывески, исполненные с применением выпуклого шрифта и шрифта Брайля, (учитывайте корпоративные цвета отрасли,  грамотное и понятное написание наименования учреждения, режима работы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);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В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клиентские службы, административные корпуса, помещения для массовых 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мероприятий </a:t>
            </a:r>
            <a:r>
              <a:rPr lang="ru-RU" sz="1600" b="1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приобрести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- устройства для доступности услуг слабослышащим (индукционные петли), для слабовидящих - увеличительные приборы, устройства, дублирующие тексты голосовыми 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сообщениями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;</a:t>
            </a:r>
            <a:endParaRPr lang="ru-RU" sz="1600" dirty="0" smtClean="0">
              <a:solidFill>
                <a:schemeClr val="tx2"/>
              </a:solidFill>
              <a:latin typeface="PT Astra Serif" pitchFamily="18" charset="-52"/>
              <a:ea typeface="PT Astra Serif" pitchFamily="18" charset="-52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600" b="1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Обучить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отдельных сотрудников навыкам </a:t>
            </a:r>
            <a:r>
              <a:rPr lang="ru-RU" sz="1600" dirty="0" err="1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сурдопереводчика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600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</a:t>
            </a:r>
            <a:r>
              <a:rPr lang="ru-RU" sz="1600" b="1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озаботиться</a:t>
            </a:r>
            <a:r>
              <a:rPr lang="ru-RU" sz="1600" dirty="0" smtClean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 выделении мест для парковки специальных автотранспортных средств инвалидов (выделяется не менее 10 процентов мест (но не менее одного места), обозначить их соответствующими горизонтальными и вертикальными знаками и разметками. Инвалиды пользуются местами для парковки специальных автотранспортных средств бесплатно.</a:t>
            </a:r>
          </a:p>
          <a:p>
            <a:pPr algn="just"/>
            <a:endParaRPr lang="ru-RU" sz="1600" dirty="0">
              <a:solidFill>
                <a:schemeClr val="tx2"/>
              </a:solidFill>
              <a:latin typeface="PT Astra Serif" pitchFamily="18" charset="-52"/>
              <a:ea typeface="PT Astra Serif" pitchFamily="18" charset="-5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92152"/>
            <a:ext cx="71913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287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2400" b="1" dirty="0">
                <a:solidFill>
                  <a:schemeClr val="tx2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Департамент социальной защиты населения Томской области</a:t>
            </a:r>
          </a:p>
          <a:p>
            <a:pPr lvl="0" algn="ctr">
              <a:defRPr/>
            </a:pPr>
            <a:endParaRPr lang="ru-RU" sz="700" b="1" dirty="0">
              <a:solidFill>
                <a:srgbClr val="7030A0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>
              <a:defRPr/>
            </a:pPr>
            <a:endParaRPr lang="ru-RU" b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Юридический адрес: </a:t>
            </a:r>
            <a:r>
              <a:rPr lang="ru-RU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634021, г. Томск, </a:t>
            </a:r>
            <a:r>
              <a:rPr lang="ru-RU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ул</a:t>
            </a:r>
            <a:r>
              <a:rPr lang="ru-RU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. Шевченко, 24</a:t>
            </a:r>
          </a:p>
          <a:p>
            <a:pPr lvl="0">
              <a:defRPr/>
            </a:pPr>
            <a:endParaRPr lang="ru-RU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Телефон: </a:t>
            </a:r>
            <a:r>
              <a:rPr lang="ru-RU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+7(3822) 602-700; факс: +7(3822) 602-704</a:t>
            </a:r>
          </a:p>
          <a:p>
            <a:pPr lvl="0">
              <a:defRPr/>
            </a:pPr>
            <a:endParaRPr lang="ru-RU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Сайт: </a:t>
            </a:r>
            <a:r>
              <a:rPr lang="en-US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https://dszn.tomsk.gov.ru/</a:t>
            </a:r>
            <a:endParaRPr lang="ru-RU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>
              <a:defRPr/>
            </a:pPr>
            <a:endParaRPr lang="ru-RU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Е-</a:t>
            </a:r>
            <a:r>
              <a:rPr lang="ru-RU" b="1" i="1" dirty="0" err="1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mail</a:t>
            </a: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: </a:t>
            </a:r>
            <a:r>
              <a:rPr lang="en-US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  <a:hlinkClick r:id="rId4"/>
              </a:rPr>
              <a:t>dszn@socialwork.tomsk.gov.ru</a:t>
            </a:r>
            <a:endParaRPr lang="en-US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33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</a:p>
          <a:p>
            <a:pPr algn="ctr"/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lang="ru-RU" sz="24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СПАСИБО ЗА ВНИМАНИЕ!</a:t>
            </a:r>
            <a:endParaRPr lang="en-US" sz="2400" b="1" i="1" dirty="0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72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3103</TotalTime>
  <Words>1045</Words>
  <Application>Microsoft Office PowerPoint</Application>
  <PresentationFormat>Экран (4:3)</PresentationFormat>
  <Paragraphs>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Calibri</vt:lpstr>
      <vt:lpstr>Georgia</vt:lpstr>
      <vt:lpstr>PT Astra Serif</vt:lpstr>
      <vt:lpstr>Times New Roman</vt:lpstr>
      <vt:lpstr>Trebuchet MS</vt:lpstr>
      <vt:lpstr>Wingdings</vt:lpstr>
      <vt:lpstr>Воздушный поток</vt:lpstr>
      <vt:lpstr>  Организация обеспечения доступности для инвалидов социальных объектов и услуг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Владимировна Стерхова</dc:creator>
  <cp:lastModifiedBy>Светлана Александровна Ильиных</cp:lastModifiedBy>
  <cp:revision>64</cp:revision>
  <cp:lastPrinted>2020-09-29T13:00:00Z</cp:lastPrinted>
  <dcterms:created xsi:type="dcterms:W3CDTF">2020-09-03T10:15:09Z</dcterms:created>
  <dcterms:modified xsi:type="dcterms:W3CDTF">2021-10-06T08:36:33Z</dcterms:modified>
</cp:coreProperties>
</file>