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73" r:id="rId10"/>
  </p:sldIdLst>
  <p:sldSz cx="9144000" cy="6858000" type="screen4x3"/>
  <p:notesSz cx="6858000" cy="9144000"/>
  <p:defaultTextStyle>
    <a:defPPr>
      <a:defRPr lang="ru-RU"/>
    </a:defPPr>
    <a:lvl1pPr marL="0" algn="l" defTabSz="914400">
      <a:defRPr sz="18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>
      <a:defRPr sz="18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>
      <a:defRPr sz="18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>
      <a:defRPr sz="18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>
      <a:defRPr sz="18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>
      <a:defRPr sz="18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>
      <a:defRPr sz="18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>
      <a:defRPr sz="18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>
      <a:defRPr sz="18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6C3D2EDE-1101-0DEF-921E-4EC9C3BDE2CA}">
  <a:tblStyle styleId="{6C3D2EDE-1101-0DEF-921E-4EC9C3BDE2C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>
              <a:solidFill>
                <a:schemeClr val="lt1"/>
              </a:solidFill>
            </a:ln>
          </a:left>
          <a:right>
            <a:ln w="12700">
              <a:solidFill>
                <a:schemeClr val="lt1"/>
              </a:solidFill>
            </a:ln>
          </a:right>
          <a:top>
            <a:ln w="12700">
              <a:solidFill>
                <a:schemeClr val="lt1"/>
              </a:solidFill>
            </a:ln>
          </a:top>
          <a:bottom>
            <a:ln w="12700">
              <a:solidFill>
                <a:schemeClr val="lt1"/>
              </a:solidFill>
            </a:ln>
          </a:bottom>
          <a:insideH>
            <a:ln w="12700">
              <a:solidFill>
                <a:schemeClr val="lt1"/>
              </a:solidFill>
            </a:ln>
          </a:insideH>
          <a:insideV>
            <a:ln w="12700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  <a:fill>
          <a:solidFill>
            <a:schemeClr val="accent1">
              <a:tint val="40000"/>
            </a:schemeClr>
          </a:solidFill>
        </a:fill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seCell>
      <a:tcStyle>
        <a:tcBdr/>
      </a:tcStyle>
    </a:seCell>
    <a:swCell>
      <a:tcStyle>
        <a:tcBdr/>
      </a:tcStyle>
    </a:swCell>
    <a:firstRow>
      <a:tcTxStyle b="on">
        <a:fontRef idx="minor">
          <a:prstClr val="black"/>
        </a:fontRef>
        <a:schemeClr val="lt1"/>
      </a:tcTxStyle>
      <a:tcStyle>
        <a:tcBdr>
          <a:bottom>
            <a:ln w="38100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  <a:neCell>
      <a:tcStyle>
        <a:tcBdr/>
      </a:tcStyle>
    </a:neCell>
    <a:nwCell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1614" y="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title" preserve="1" userDrawn="1">
  <p:cSld name="Титульный слайд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Rectangle 10"/>
          <p:cNvSpPr/>
          <p:nvPr/>
        </p:nvSpPr>
        <p:spPr bwMode="auto"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5" name="Rectangle 11"/>
          <p:cNvSpPr/>
          <p:nvPr/>
        </p:nvSpPr>
        <p:spPr bwMode="auto">
          <a:xfrm>
            <a:off x="0" y="0"/>
            <a:ext cx="9144000" cy="3866920"/>
          </a:xfrm>
          <a:prstGeom prst="rect">
            <a:avLst/>
          </a:prstGeom>
          <a:gradFill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Rectangle 12"/>
          <p:cNvSpPr/>
          <p:nvPr/>
        </p:nvSpPr>
        <p:spPr bwMode="auto">
          <a:xfrm>
            <a:off x="0" y="2652311"/>
            <a:ext cx="9144000" cy="2286000"/>
          </a:xfrm>
          <a:prstGeom prst="rect">
            <a:avLst/>
          </a:prstGeom>
          <a:gradFill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7" name="Oval 13"/>
          <p:cNvSpPr/>
          <p:nvPr/>
        </p:nvSpPr>
        <p:spPr bwMode="auto">
          <a:xfrm>
            <a:off x="0" y="1600200"/>
            <a:ext cx="9144000" cy="5105400"/>
          </a:xfrm>
          <a:prstGeom prst="ellipse">
            <a:avLst/>
          </a:prstGeom>
          <a:gradFill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8" name="Subtitle 2"/>
          <p:cNvSpPr>
            <a:spLocks noGrp="1"/>
          </p:cNvSpPr>
          <p:nvPr>
            <p:ph type="subTitle" idx="1"/>
          </p:nvPr>
        </p:nvSpPr>
        <p:spPr bwMode="auto"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>
              <a:defRPr/>
            </a:pPr>
            <a:r>
              <a:rPr lang="ru-RU"/>
              <a:t>Образец подзаголовка</a:t>
            </a:r>
            <a:endParaRPr lang="en-US"/>
          </a:p>
        </p:txBody>
      </p:sp>
      <p:sp>
        <p:nvSpPr>
          <p:cNvPr id="9" name="Date Placeholder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B4C71EC6-210F-42DE-9C53-41977AD35B3D}" type="datetimeFigureOut">
              <a:rPr lang="ru-RU"/>
              <a:t>03.06.2022</a:t>
            </a:fld>
            <a:endParaRPr lang="ru-RU"/>
          </a:p>
        </p:txBody>
      </p:sp>
      <p:sp>
        <p:nvSpPr>
          <p:cNvPr id="10" name="Footer Placeholder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B19B0651-EE4F-4900-A07F-96A6BFA9D0F0}" type="slidenum">
              <a:rPr lang="ru-RU"/>
              <a:t>‹#›</a:t>
            </a:fld>
            <a:endParaRPr lang="ru-RU"/>
          </a:p>
        </p:txBody>
      </p:sp>
      <p:sp>
        <p:nvSpPr>
          <p:cNvPr id="12" name="Title 1"/>
          <p:cNvSpPr>
            <a:spLocks noGrp="1"/>
          </p:cNvSpPr>
          <p:nvPr>
            <p:ph type="ctrTitle"/>
          </p:nvPr>
        </p:nvSpPr>
        <p:spPr bwMode="auto">
          <a:xfrm>
            <a:off x="817581" y="3132290"/>
            <a:ext cx="7175351" cy="1793167"/>
          </a:xfrm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" preserve="1" userDrawn="1">
  <p:cSld name="Заголовок и объек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B4C71EC6-210F-42DE-9C53-41977AD35B3D}" type="datetimeFigureOut">
              <a:rPr lang="ru-RU"/>
              <a:t>03.06.2022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B19B0651-EE4F-4900-A07F-96A6BFA9D0F0}" type="slidenum">
              <a:rPr lang="ru-RU"/>
              <a:t>‹#›</a:t>
            </a:fld>
            <a:endParaRPr lang="ru-RU"/>
          </a:p>
        </p:txBody>
      </p:sp>
      <p:sp>
        <p:nvSpPr>
          <p:cNvPr id="7" name="Title 7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8" name="Content Placeholder 9"/>
          <p:cNvSpPr>
            <a:spLocks noGrp="1"/>
          </p:cNvSpPr>
          <p:nvPr>
            <p:ph sz="quarter" idx="13"/>
          </p:nvPr>
        </p:nvSpPr>
        <p:spPr bwMode="auto">
          <a:xfrm>
            <a:off x="1143000" y="731520"/>
            <a:ext cx="6400800" cy="3474720"/>
          </a:xfrm>
        </p:spPr>
        <p:txBody>
          <a:bodyPr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secHead" preserve="1" userDrawn="1">
  <p:cSld name="Заголовок раздела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Rectangle 6"/>
          <p:cNvSpPr/>
          <p:nvPr/>
        </p:nvSpPr>
        <p:spPr bwMode="auto"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5" name="Rectangle 7"/>
          <p:cNvSpPr/>
          <p:nvPr/>
        </p:nvSpPr>
        <p:spPr bwMode="auto">
          <a:xfrm>
            <a:off x="0" y="0"/>
            <a:ext cx="9144000" cy="3866920"/>
          </a:xfrm>
          <a:prstGeom prst="rect">
            <a:avLst/>
          </a:prstGeom>
          <a:gradFill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Rectangle 8"/>
          <p:cNvSpPr/>
          <p:nvPr/>
        </p:nvSpPr>
        <p:spPr bwMode="auto">
          <a:xfrm>
            <a:off x="0" y="2652311"/>
            <a:ext cx="9144000" cy="2286000"/>
          </a:xfrm>
          <a:prstGeom prst="rect">
            <a:avLst/>
          </a:prstGeom>
          <a:gradFill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7" name="Oval 9"/>
          <p:cNvSpPr/>
          <p:nvPr/>
        </p:nvSpPr>
        <p:spPr bwMode="auto">
          <a:xfrm>
            <a:off x="0" y="1600200"/>
            <a:ext cx="9144000" cy="5105400"/>
          </a:xfrm>
          <a:prstGeom prst="ellipse">
            <a:avLst/>
          </a:prstGeom>
          <a:gradFill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 bwMode="auto">
          <a:xfrm>
            <a:off x="2033195" y="2172648"/>
            <a:ext cx="5966666" cy="2423346"/>
          </a:xfrm>
        </p:spPr>
        <p:txBody>
          <a:bodyPr anchor="b"/>
          <a:lstStyle>
            <a:lvl1pPr algn="r">
              <a:defRPr sz="4600" b="1" cap="none"/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9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2022437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10" name="Date Placeholder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B4C71EC6-210F-42DE-9C53-41977AD35B3D}" type="datetimeFigureOut">
              <a:rPr lang="ru-RU"/>
              <a:t>03.06.2022</a:t>
            </a:fld>
            <a:endParaRPr lang="ru-RU"/>
          </a:p>
        </p:txBody>
      </p:sp>
      <p:sp>
        <p:nvSpPr>
          <p:cNvPr id="11" name="Footer Placeholder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B19B0651-EE4F-4900-A07F-96A6BFA9D0F0}" type="slidenum">
              <a:rPr lang="ru-RU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Obj" preserve="1" userDrawn="1">
  <p:cSld name="Два объекта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Date Placeholder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B4C71EC6-210F-42DE-9C53-41977AD35B3D}" type="datetimeFigureOut">
              <a:rPr lang="ru-RU"/>
              <a:t>03.06.2022</a:t>
            </a:fld>
            <a:endParaRPr lang="ru-RU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B19B0651-EE4F-4900-A07F-96A6BFA9D0F0}" type="slidenum">
              <a:rPr lang="ru-RU"/>
              <a:t>‹#›</a:t>
            </a:fld>
            <a:endParaRPr lang="ru-RU"/>
          </a:p>
        </p:txBody>
      </p:sp>
      <p:sp>
        <p:nvSpPr>
          <p:cNvPr id="7" name="Title 7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8" name="Content Placeholder 8"/>
          <p:cNvSpPr>
            <a:spLocks noGrp="1"/>
          </p:cNvSpPr>
          <p:nvPr>
            <p:ph sz="quarter" idx="13"/>
          </p:nvPr>
        </p:nvSpPr>
        <p:spPr bwMode="auto">
          <a:xfrm>
            <a:off x="1142999" y="731519"/>
            <a:ext cx="3346704" cy="3474720"/>
          </a:xfrm>
        </p:spPr>
        <p:txBody>
          <a:bodyPr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9" name="Content Placeholder 10"/>
          <p:cNvSpPr>
            <a:spLocks noGrp="1"/>
          </p:cNvSpPr>
          <p:nvPr>
            <p:ph sz="quarter" idx="14"/>
          </p:nvPr>
        </p:nvSpPr>
        <p:spPr bwMode="auto">
          <a:xfrm>
            <a:off x="4645152" y="731520"/>
            <a:ext cx="3346704" cy="3474720"/>
          </a:xfrm>
        </p:spPr>
        <p:txBody>
          <a:bodyPr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TxTwoObj" preserve="1" userDrawn="1">
  <p:cSld name="Сравнение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5" name="Content Placeholder 3"/>
          <p:cNvSpPr>
            <a:spLocks noGrp="1"/>
          </p:cNvSpPr>
          <p:nvPr>
            <p:ph sz="half" idx="2"/>
          </p:nvPr>
        </p:nvSpPr>
        <p:spPr bwMode="auto"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Text Placeholder 4"/>
          <p:cNvSpPr>
            <a:spLocks noGrp="1"/>
          </p:cNvSpPr>
          <p:nvPr>
            <p:ph type="body" sz="quarter" idx="3"/>
          </p:nvPr>
        </p:nvSpPr>
        <p:spPr bwMode="auto"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>
              <a:spcBef>
                <a:spcPts val="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/>
              <a:buNone/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7" name="Content Placeholder 5"/>
          <p:cNvSpPr>
            <a:spLocks noGrp="1"/>
          </p:cNvSpPr>
          <p:nvPr>
            <p:ph sz="quarter" idx="4"/>
          </p:nvPr>
        </p:nvSpPr>
        <p:spPr bwMode="auto"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Date Placeholder 6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B4C71EC6-210F-42DE-9C53-41977AD35B3D}" type="datetimeFigureOut">
              <a:rPr lang="ru-RU"/>
              <a:t>03.06.2022</a:t>
            </a:fld>
            <a:endParaRPr lang="ru-RU"/>
          </a:p>
        </p:txBody>
      </p:sp>
      <p:sp>
        <p:nvSpPr>
          <p:cNvPr id="9" name="Footer Placeholder 7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0" name="Slide Number Placeholder 8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B19B0651-EE4F-4900-A07F-96A6BFA9D0F0}" type="slidenum">
              <a:rPr lang="ru-RU"/>
              <a:t>‹#›</a:t>
            </a:fld>
            <a:endParaRPr lang="ru-RU"/>
          </a:p>
        </p:txBody>
      </p:sp>
      <p:sp>
        <p:nvSpPr>
          <p:cNvPr id="11" name="Title 9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Only" preserve="1" userDrawn="1">
  <p:cSld name="Только заголовок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Date Placeholder 2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B4C71EC6-210F-42DE-9C53-41977AD35B3D}" type="datetimeFigureOut">
              <a:rPr lang="ru-RU"/>
              <a:t>03.06.2022</a:t>
            </a:fld>
            <a:endParaRPr lang="ru-RU"/>
          </a:p>
        </p:txBody>
      </p:sp>
      <p:sp>
        <p:nvSpPr>
          <p:cNvPr id="6" name="Footer Placeholder 3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Slide Number Placeholder 4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B19B0651-EE4F-4900-A07F-96A6BFA9D0F0}" type="slidenum">
              <a:rPr lang="ru-RU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blank" preserve="1" userDrawn="1">
  <p:cSld name="Пустой слайд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Date Placeholder 1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B4C71EC6-210F-42DE-9C53-41977AD35B3D}" type="datetimeFigureOut">
              <a:rPr lang="ru-RU"/>
              <a:t>03.06.2022</a:t>
            </a:fld>
            <a:endParaRPr lang="ru-RU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B19B0651-EE4F-4900-A07F-96A6BFA9D0F0}" type="slidenum">
              <a:rPr lang="ru-RU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Tx" preserve="1" userDrawn="1">
  <p:cSld name="Объект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 bwMode="auto">
          <a:xfrm>
            <a:off x="839095" y="2209800"/>
            <a:ext cx="3636085" cy="1258493"/>
          </a:xfrm>
        </p:spPr>
        <p:txBody>
          <a:bodyPr anchor="b">
            <a:noAutofit/>
          </a:bodyPr>
          <a:lstStyle>
            <a:lvl1pPr marL="228600" indent="-228600" algn="l">
              <a:defRPr sz="2800" b="1"/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Content Placeholder 2"/>
          <p:cNvSpPr>
            <a:spLocks noGrp="1"/>
          </p:cNvSpPr>
          <p:nvPr>
            <p:ph idx="1"/>
          </p:nvPr>
        </p:nvSpPr>
        <p:spPr bwMode="auto"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Text Placeholder 3"/>
          <p:cNvSpPr>
            <a:spLocks noGrp="1"/>
          </p:cNvSpPr>
          <p:nvPr>
            <p:ph type="body" sz="half" idx="2"/>
          </p:nvPr>
        </p:nvSpPr>
        <p:spPr bwMode="auto"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B4C71EC6-210F-42DE-9C53-41977AD35B3D}" type="datetimeFigureOut">
              <a:rPr lang="ru-RU"/>
              <a:t>03.06.2022</a:t>
            </a:fld>
            <a:endParaRPr lang="ru-RU"/>
          </a:p>
        </p:txBody>
      </p:sp>
      <p:sp>
        <p:nvSpPr>
          <p:cNvPr id="8" name="Footer Placeholder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Slide Number Placeholder 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B19B0651-EE4F-4900-A07F-96A6BFA9D0F0}" type="slidenum">
              <a:rPr lang="ru-RU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picTx" preserve="1" userDrawn="1">
  <p:cSld name="Рисунок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Rectangle 7"/>
          <p:cNvSpPr/>
          <p:nvPr/>
        </p:nvSpPr>
        <p:spPr bwMode="auto"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5" name="Rectangle 8"/>
          <p:cNvSpPr/>
          <p:nvPr/>
        </p:nvSpPr>
        <p:spPr bwMode="auto">
          <a:xfrm>
            <a:off x="0" y="0"/>
            <a:ext cx="9144000" cy="3866920"/>
          </a:xfrm>
          <a:prstGeom prst="rect">
            <a:avLst/>
          </a:prstGeom>
          <a:gradFill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Rectangle 9"/>
          <p:cNvSpPr/>
          <p:nvPr/>
        </p:nvSpPr>
        <p:spPr bwMode="auto">
          <a:xfrm>
            <a:off x="0" y="2652311"/>
            <a:ext cx="9144000" cy="2286000"/>
          </a:xfrm>
          <a:prstGeom prst="rect">
            <a:avLst/>
          </a:prstGeom>
          <a:gradFill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7" name="Oval 10"/>
          <p:cNvSpPr/>
          <p:nvPr/>
        </p:nvSpPr>
        <p:spPr bwMode="auto">
          <a:xfrm>
            <a:off x="0" y="1600200"/>
            <a:ext cx="9144000" cy="5105400"/>
          </a:xfrm>
          <a:prstGeom prst="ellipse">
            <a:avLst/>
          </a:prstGeom>
          <a:gradFill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8" name="Picture Placeholder 2"/>
          <p:cNvSpPr>
            <a:spLocks noGrp="1"/>
          </p:cNvSpPr>
          <p:nvPr>
            <p:ph type="pic" idx="1"/>
          </p:nvPr>
        </p:nvSpPr>
        <p:spPr bwMode="auto"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2100000" sy="-100000" algn="bl" rotWithShape="0"/>
          </a:effectLst>
        </p:spPr>
        <p:txBody>
          <a:bodyPr>
            <a:normAutofit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>
              <a:defRPr/>
            </a:pPr>
            <a:r>
              <a:rPr lang="ru-RU"/>
              <a:t>Вставка рисунка</a:t>
            </a:r>
            <a:endParaRPr lang="en-US"/>
          </a:p>
        </p:txBody>
      </p:sp>
      <p:sp>
        <p:nvSpPr>
          <p:cNvPr id="9" name="Text Placeholder 3"/>
          <p:cNvSpPr>
            <a:spLocks noGrp="1"/>
          </p:cNvSpPr>
          <p:nvPr>
            <p:ph type="body" sz="half" idx="2"/>
          </p:nvPr>
        </p:nvSpPr>
        <p:spPr bwMode="auto"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10" name="Date Placeholder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B4C71EC6-210F-42DE-9C53-41977AD35B3D}" type="datetimeFigureOut">
              <a:rPr lang="ru-RU"/>
              <a:t>03.06.2022</a:t>
            </a:fld>
            <a:endParaRPr lang="ru-RU"/>
          </a:p>
        </p:txBody>
      </p:sp>
      <p:sp>
        <p:nvSpPr>
          <p:cNvPr id="11" name="Footer Placeholder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2" name="Slide Number Placeholder 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B19B0651-EE4F-4900-A07F-96A6BFA9D0F0}" type="slidenum">
              <a:rPr lang="ru-RU"/>
              <a:t>‹#›</a:t>
            </a:fld>
            <a:endParaRPr lang="ru-RU"/>
          </a:p>
        </p:txBody>
      </p:sp>
      <p:sp>
        <p:nvSpPr>
          <p:cNvPr id="13" name="Title 1"/>
          <p:cNvSpPr>
            <a:spLocks noGrp="1"/>
          </p:cNvSpPr>
          <p:nvPr>
            <p:ph type="title"/>
          </p:nvPr>
        </p:nvSpPr>
        <p:spPr bwMode="auto"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x" preserve="1" userDrawn="1">
  <p:cSld name="Заголовок и вертикальный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Vertical Text Placeholder 2"/>
          <p:cNvSpPr>
            <a:spLocks noGrp="1"/>
          </p:cNvSpPr>
          <p:nvPr>
            <p:ph type="body" orient="vert" idx="1"/>
          </p:nvPr>
        </p:nvSpPr>
        <p:spPr bwMode="auto">
          <a:xfrm>
            <a:off x="1905000" y="731519"/>
            <a:ext cx="6400800" cy="3474720"/>
          </a:xfrm>
        </p:spPr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B4C71EC6-210F-42DE-9C53-41977AD35B3D}" type="datetimeFigureOut">
              <a:rPr lang="ru-RU"/>
              <a:t>03.06.2022</a:t>
            </a:fld>
            <a:endParaRPr lang="ru-RU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B19B0651-EE4F-4900-A07F-96A6BFA9D0F0}" type="slidenum">
              <a:rPr lang="ru-RU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itleAndTx" preserve="1" userDrawn="1">
  <p:cSld name="Вертикальный заголовок и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Vertical Title 1"/>
          <p:cNvSpPr>
            <a:spLocks noGrp="1"/>
          </p:cNvSpPr>
          <p:nvPr>
            <p:ph type="title" orient="vert"/>
          </p:nvPr>
        </p:nvSpPr>
        <p:spPr bwMode="auto">
          <a:xfrm>
            <a:off x="1153758" y="376517"/>
            <a:ext cx="2057400" cy="5238339"/>
          </a:xfrm>
        </p:spPr>
        <p:txBody>
          <a:bodyPr vert="eaVert"/>
          <a:lstStyle>
            <a:lvl1pPr algn="l">
              <a:defRPr/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Vertical Text Placeholder 2"/>
          <p:cNvSpPr>
            <a:spLocks noGrp="1"/>
          </p:cNvSpPr>
          <p:nvPr>
            <p:ph type="body" orient="vert" idx="1"/>
          </p:nvPr>
        </p:nvSpPr>
        <p:spPr bwMode="auto">
          <a:xfrm>
            <a:off x="3324113" y="731519"/>
            <a:ext cx="4829287" cy="4894729"/>
          </a:xfrm>
        </p:spPr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B4C71EC6-210F-42DE-9C53-41977AD35B3D}" type="datetimeFigureOut">
              <a:rPr lang="ru-RU"/>
              <a:t>03.06.2022</a:t>
            </a:fld>
            <a:endParaRPr lang="ru-RU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B19B0651-EE4F-4900-A07F-96A6BFA9D0F0}" type="slidenum">
              <a:rPr lang="ru-RU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Rectangle 6"/>
          <p:cNvSpPr/>
          <p:nvPr/>
        </p:nvSpPr>
        <p:spPr bwMode="auto">
          <a:xfrm>
            <a:off x="0" y="5105400"/>
            <a:ext cx="9144000" cy="1752599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5" name="Rectangle 7"/>
          <p:cNvSpPr/>
          <p:nvPr/>
        </p:nvSpPr>
        <p:spPr bwMode="auto">
          <a:xfrm>
            <a:off x="0" y="0"/>
            <a:ext cx="9144000" cy="5105400"/>
          </a:xfrm>
          <a:prstGeom prst="rect">
            <a:avLst/>
          </a:prstGeom>
          <a:gradFill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Rectangle 8"/>
          <p:cNvSpPr/>
          <p:nvPr/>
        </p:nvSpPr>
        <p:spPr bwMode="auto">
          <a:xfrm>
            <a:off x="0" y="3768304"/>
            <a:ext cx="9144000" cy="2286000"/>
          </a:xfrm>
          <a:prstGeom prst="rect">
            <a:avLst/>
          </a:prstGeom>
          <a:gradFill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7" name="Oval 9"/>
          <p:cNvSpPr/>
          <p:nvPr/>
        </p:nvSpPr>
        <p:spPr bwMode="auto">
          <a:xfrm>
            <a:off x="0" y="1600200"/>
            <a:ext cx="9144000" cy="5105400"/>
          </a:xfrm>
          <a:prstGeom prst="ellipse">
            <a:avLst/>
          </a:prstGeom>
          <a:gradFill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8" name="Title Placeholder 1"/>
          <p:cNvSpPr>
            <a:spLocks noGrp="1"/>
          </p:cNvSpPr>
          <p:nvPr>
            <p:ph type="title"/>
          </p:nvPr>
        </p:nvSpPr>
        <p:spPr bwMode="auto">
          <a:xfrm>
            <a:off x="1793289" y="4372168"/>
            <a:ext cx="6512511" cy="1143000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Autofit/>
          </a:bodyPr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9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10" name="Date Placeholder 3"/>
          <p:cNvSpPr>
            <a:spLocks noGrp="1"/>
          </p:cNvSpPr>
          <p:nvPr>
            <p:ph type="dt" sz="half" idx="2"/>
          </p:nvPr>
        </p:nvSpPr>
        <p:spPr bwMode="auto"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>
              <a:defRPr/>
            </a:pPr>
            <a:fld id="{B4C71EC6-210F-42DE-9C53-41977AD35B3D}" type="datetimeFigureOut">
              <a:rPr lang="ru-RU"/>
              <a:t>03.06.2022</a:t>
            </a:fld>
            <a:endParaRPr lang="ru-RU"/>
          </a:p>
        </p:txBody>
      </p:sp>
      <p:sp>
        <p:nvSpPr>
          <p:cNvPr id="11" name="Footer Placeholder 4"/>
          <p:cNvSpPr>
            <a:spLocks noGrp="1"/>
          </p:cNvSpPr>
          <p:nvPr>
            <p:ph type="ftr" sz="quarter" idx="3"/>
          </p:nvPr>
        </p:nvSpPr>
        <p:spPr bwMode="auto"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2" name="Slide Number Placeholder 5"/>
          <p:cNvSpPr>
            <a:spLocks noGrp="1"/>
          </p:cNvSpPr>
          <p:nvPr>
            <p:ph type="sldNum" sz="quarter" idx="4"/>
          </p:nvPr>
        </p:nvSpPr>
        <p:spPr bwMode="auto"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>
              <a:defRPr/>
            </a:pPr>
            <a:fld id="{B19B0651-EE4F-4900-A07F-96A6BFA9D0F0}" type="slidenum">
              <a:rPr lang="ru-RU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marL="320040" indent="-320040" algn="r" defTabSz="914400">
        <a:spcBef>
          <a:spcPts val="0"/>
        </a:spcBef>
        <a:buClr>
          <a:schemeClr val="accent6">
            <a:lumMod val="75000"/>
          </a:schemeClr>
        </a:buClr>
        <a:buSzPct val="128000"/>
        <a:buFont typeface="Georgia"/>
        <a:buChar char="*"/>
        <a:defRPr sz="4600" b="1" i="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latin typeface="+mj-lt"/>
          <a:ea typeface="+mj-ea"/>
          <a:cs typeface="+mj-cs"/>
        </a:defRPr>
      </a:lvl1pPr>
      <a:lvl2pPr>
        <a:defRPr>
          <a:solidFill>
            <a:schemeClr val="tx2"/>
          </a:solidFill>
        </a:defRPr>
      </a:lvl2pPr>
      <a:lvl3pPr>
        <a:defRPr>
          <a:solidFill>
            <a:schemeClr val="tx2"/>
          </a:solidFill>
        </a:defRPr>
      </a:lvl3pPr>
      <a:lvl4pPr>
        <a:defRPr>
          <a:solidFill>
            <a:schemeClr val="tx2"/>
          </a:solidFill>
        </a:defRPr>
      </a:lvl4pPr>
      <a:lvl5pPr>
        <a:defRPr>
          <a:solidFill>
            <a:schemeClr val="tx2"/>
          </a:solidFill>
        </a:defRPr>
      </a:lvl5pPr>
      <a:lvl6pPr>
        <a:defRPr>
          <a:solidFill>
            <a:schemeClr val="tx2"/>
          </a:solidFill>
        </a:defRPr>
      </a:lvl6pPr>
      <a:lvl7pPr>
        <a:defRPr>
          <a:solidFill>
            <a:schemeClr val="tx2"/>
          </a:solidFill>
        </a:defRPr>
      </a:lvl7pPr>
      <a:lvl8pPr>
        <a:defRPr>
          <a:solidFill>
            <a:schemeClr val="tx2"/>
          </a:solidFill>
        </a:defRPr>
      </a:lvl8pPr>
      <a:lvl9pPr>
        <a:defRPr>
          <a:solidFill>
            <a:schemeClr val="tx2"/>
          </a:solidFill>
        </a:defRPr>
      </a:lvl9pPr>
    </p:titleStyle>
    <p:bodyStyle>
      <a:lvl1pPr marL="228600" indent="-182880" algn="l" defTabSz="914400">
        <a:spcBef>
          <a:spcPts val="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/>
        <a:buChar char="*"/>
        <a:defRPr sz="2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>
        <a:spcBef>
          <a:spcPts val="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/>
        <a:buChar char="*"/>
        <a:defRPr sz="20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>
        <a:spcBef>
          <a:spcPts val="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/>
        <a:buChar char="*"/>
        <a:defRPr sz="18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>
        <a:spcBef>
          <a:spcPts val="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/>
        <a:buChar char="*"/>
        <a:defRPr sz="16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>
        <a:spcBef>
          <a:spcPts val="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/>
        <a:buChar char="*"/>
        <a:defRPr sz="14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>
        <a:spcBef>
          <a:spcPts val="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/>
        <a:buChar char="*"/>
        <a:defRPr sz="14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>
        <a:spcBef>
          <a:spcPts val="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/>
        <a:buChar char="*"/>
        <a:defRPr sz="14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>
        <a:spcBef>
          <a:spcPts val="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/>
        <a:buChar char="*"/>
        <a:defRPr sz="14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>
        <a:spcBef>
          <a:spcPts val="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/>
        <a:buChar char="*"/>
        <a:defRPr sz="14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consultantplus://offline/ref=A4E94FFB21C89DA8E46A054B6CC1AFFB3A0BEEAEA6432E81E1B4BF155EF9277CD3876510CFEBAB45FFBA9285BCFF1066F71FFFD8C652E0Z4E" TargetMode="External"/><Relationship Id="rId7" Type="http://schemas.openxmlformats.org/officeDocument/2006/relationships/hyperlink" Target="consultantplus://offline/ref=A4E94FFB21C89DA8E46A054B6CC1AFFB3A0BEEAEA6432E81E1B4BF155EF9277CD3876519C8E9AE4CAFE08281F5AA1E78F407E1DCD852068BEDZ7E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hyperlink" Target="consultantplus://offline/ref=A4E94FFB21C89DA8E46A054B6CC1AFFB3A0BEEAEA6432E81E1B4BF155EF9277CD387651DCAEEAF45FFBA9285BCFF1066F71FFFD8C652E0Z4E" TargetMode="External"/><Relationship Id="rId5" Type="http://schemas.openxmlformats.org/officeDocument/2006/relationships/hyperlink" Target="consultantplus://offline/ref=A4E94FFB21C89DA8E46A054B6CC1AFFB3A0BEEAEA6432E81E1B4BF155EF9277CD387651FC1E1AF45FFBA9285BCFF1066F71FFFD8C652E0Z4E" TargetMode="External"/><Relationship Id="rId4" Type="http://schemas.openxmlformats.org/officeDocument/2006/relationships/hyperlink" Target="consultantplus://offline/ref=A4E94FFB21C89DA8E46A054B6CC1AFFB3A0BEEAEA6432E81E1B4BF155EF9277CD387651FC1E1AD45FFBA9285BCFF1066F71FFFD8C652E0Z4E" TargetMode="Externa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gradFill>
          <a:gsLst>
            <a:gs pos="0">
              <a:schemeClr val="accent3">
                <a:lumMod val="20000"/>
                <a:lumOff val="80000"/>
              </a:schemeClr>
            </a:gs>
            <a:gs pos="70000">
              <a:schemeClr val="bg2">
                <a:tint val="95000"/>
                <a:shade val="100000"/>
                <a:satMod val="130000"/>
                <a:lumMod val="130000"/>
              </a:schemeClr>
            </a:gs>
            <a:gs pos="100000">
              <a:schemeClr val="bg2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/>
        </a:grad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одзаголовок 2"/>
          <p:cNvSpPr>
            <a:spLocks noGrp="1"/>
          </p:cNvSpPr>
          <p:nvPr>
            <p:ph type="subTitle" idx="1"/>
          </p:nvPr>
        </p:nvSpPr>
        <p:spPr bwMode="auto">
          <a:xfrm>
            <a:off x="6084168" y="5661248"/>
            <a:ext cx="2808310" cy="1080120"/>
          </a:xfrm>
        </p:spPr>
        <p:txBody>
          <a:bodyPr/>
          <a:lstStyle/>
          <a:p>
            <a:pPr algn="r">
              <a:defRPr/>
            </a:pPr>
            <a:r>
              <a:rPr lang="ru-RU" sz="1200" i="1">
                <a:solidFill>
                  <a:schemeClr val="tx1"/>
                </a:solidFill>
                <a:latin typeface="Times New Roman"/>
                <a:cs typeface="Times New Roman"/>
              </a:rPr>
              <a:t>Начальник отдела контроля и надзора</a:t>
            </a:r>
            <a:endParaRPr/>
          </a:p>
          <a:p>
            <a:pPr algn="r">
              <a:defRPr/>
            </a:pPr>
            <a:r>
              <a:rPr lang="ru-RU" sz="1200" i="1">
                <a:solidFill>
                  <a:schemeClr val="tx1"/>
                </a:solidFill>
                <a:latin typeface="Times New Roman"/>
                <a:cs typeface="Times New Roman"/>
              </a:rPr>
              <a:t>Стерхова Татьяна Владимировна</a:t>
            </a:r>
            <a:endParaRPr/>
          </a:p>
          <a:p>
            <a:pPr algn="r">
              <a:defRPr/>
            </a:pPr>
            <a:r>
              <a:rPr lang="ru-RU" sz="1200" i="1">
                <a:solidFill>
                  <a:schemeClr val="tx1"/>
                </a:solidFill>
                <a:latin typeface="Times New Roman"/>
                <a:cs typeface="Times New Roman"/>
              </a:rPr>
              <a:t>8 (3822) 60 27 58</a:t>
            </a:r>
            <a:endParaRPr/>
          </a:p>
        </p:txBody>
      </p:sp>
      <p:sp>
        <p:nvSpPr>
          <p:cNvPr id="5" name="Заголовок 1"/>
          <p:cNvSpPr>
            <a:spLocks noGrp="1"/>
          </p:cNvSpPr>
          <p:nvPr>
            <p:ph type="ctrTitle"/>
          </p:nvPr>
        </p:nvSpPr>
        <p:spPr bwMode="auto">
          <a:xfrm>
            <a:off x="817581" y="1988841"/>
            <a:ext cx="7570843" cy="2376263"/>
          </a:xfrm>
        </p:spPr>
        <p:txBody>
          <a:bodyPr/>
          <a:lstStyle/>
          <a:p>
            <a:pPr marL="182880" indent="0" algn="ctr">
              <a:buNone/>
              <a:defRPr/>
            </a:pPr>
            <a:r>
              <a:rPr lang="ru-RU" sz="2800" i="1">
                <a:solidFill>
                  <a:schemeClr val="tx1"/>
                </a:solidFill>
                <a:latin typeface="Times New Roman"/>
                <a:cs typeface="Times New Roman"/>
              </a:rPr>
              <a:t>Региональный государственный контроль (надзор) в сфере социального обслуживания в отношении поставщиков социальных услуг, осуществляющих социальное обслуживание в отношении совершеннолетних граждан в Томской области </a:t>
            </a:r>
            <a:br>
              <a:rPr lang="ru-RU" sz="2800" i="1">
                <a:solidFill>
                  <a:schemeClr val="tx1"/>
                </a:solidFill>
                <a:latin typeface="Times New Roman"/>
                <a:cs typeface="Times New Roman"/>
              </a:rPr>
            </a:br>
            <a:endParaRPr lang="ru-RU" sz="2800" i="1">
              <a:solidFill>
                <a:schemeClr val="tx1"/>
              </a:solidFill>
              <a:latin typeface="Times New Roman"/>
              <a:cs typeface="Times New Roman"/>
            </a:endParaRPr>
          </a:p>
        </p:txBody>
      </p:sp>
      <p:pic>
        <p:nvPicPr>
          <p:cNvPr id="6" name="Рисунок 4"/>
          <p:cNvPicPr>
            <a:picLocks noChangeAspect="1"/>
          </p:cNvPicPr>
          <p:nvPr/>
        </p:nvPicPr>
        <p:blipFill>
          <a:blip r:embed="rId2"/>
          <a:stretch/>
        </p:blipFill>
        <p:spPr bwMode="auto">
          <a:xfrm>
            <a:off x="3642" y="2136"/>
            <a:ext cx="9144000" cy="1592152"/>
          </a:xfrm>
          <a:prstGeom prst="rect">
            <a:avLst/>
          </a:prstGeom>
        </p:spPr>
      </p:pic>
      <p:sp>
        <p:nvSpPr>
          <p:cNvPr id="7" name="TextBox 6"/>
          <p:cNvSpPr>
            <a:spLocks/>
          </p:cNvSpPr>
          <p:nvPr/>
        </p:nvSpPr>
        <p:spPr bwMode="auto">
          <a:xfrm>
            <a:off x="3779912" y="6093296"/>
            <a:ext cx="10801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ru-RU" dirty="0"/>
              <a:t>  </a:t>
            </a:r>
            <a:r>
              <a:rPr lang="ru-RU" sz="1600" i="1" dirty="0" smtClean="0">
                <a:latin typeface="Times New Roman"/>
                <a:cs typeface="Times New Roman"/>
              </a:rPr>
              <a:t>2022 </a:t>
            </a:r>
            <a:r>
              <a:rPr lang="ru-RU" sz="1600" i="1" dirty="0">
                <a:latin typeface="Times New Roman"/>
                <a:cs typeface="Times New Roman"/>
              </a:rPr>
              <a:t>год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ctrTitle"/>
          </p:nvPr>
        </p:nvSpPr>
        <p:spPr bwMode="auto">
          <a:xfrm>
            <a:off x="817580" y="1988840"/>
            <a:ext cx="7570842" cy="1380186"/>
          </a:xfrm>
        </p:spPr>
        <p:txBody>
          <a:bodyPr/>
          <a:lstStyle/>
          <a:p>
            <a:pPr marL="0" lvl="0" indent="0" algn="ctr">
              <a:spcAft>
                <a:spcPts val="0"/>
              </a:spcAft>
              <a:buNone/>
              <a:defRPr/>
            </a:pPr>
            <a:r>
              <a:rPr lang="ru-RU" sz="2400" b="1" i="0" u="none" strike="noStrike" cap="none" spc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latin typeface="+mn-lt"/>
                <a:ea typeface="Calibri"/>
                <a:cs typeface="Times New Roman"/>
              </a:rPr>
              <a:t>О внедрении реформы контрольной (надзорной) деятельности в субъектах Российской Федерации</a:t>
            </a:r>
            <a:r>
              <a:rPr lang="ru-RU" sz="2400" i="1">
                <a:solidFill>
                  <a:schemeClr val="tx1"/>
                </a:solidFill>
                <a:latin typeface="Times New Roman"/>
                <a:ea typeface="Calibri"/>
                <a:cs typeface="Times New Roman"/>
              </a:rPr>
              <a:t/>
            </a:r>
            <a:br>
              <a:rPr lang="ru-RU" sz="2400" i="1">
                <a:solidFill>
                  <a:schemeClr val="tx1"/>
                </a:solidFill>
                <a:latin typeface="Times New Roman"/>
                <a:ea typeface="Calibri"/>
                <a:cs typeface="Times New Roman"/>
              </a:rPr>
            </a:br>
            <a:r>
              <a:rPr lang="ru-RU" sz="2400" i="1">
                <a:solidFill>
                  <a:schemeClr val="tx1"/>
                </a:solidFill>
                <a:latin typeface="Times New Roman"/>
                <a:ea typeface="Calibri"/>
                <a:cs typeface="Times New Roman"/>
              </a:rPr>
              <a:t/>
            </a:r>
            <a:br>
              <a:rPr lang="ru-RU" sz="2400" i="1">
                <a:solidFill>
                  <a:schemeClr val="tx1"/>
                </a:solidFill>
                <a:latin typeface="Times New Roman"/>
                <a:ea typeface="Calibri"/>
                <a:cs typeface="Times New Roman"/>
              </a:rPr>
            </a:br>
            <a:r>
              <a:rPr lang="ru-RU" sz="2400" i="1">
                <a:solidFill>
                  <a:schemeClr val="tx1"/>
                </a:solidFill>
                <a:latin typeface="PT Serif"/>
                <a:ea typeface="PT Serif"/>
                <a:cs typeface="PT Serif"/>
              </a:rPr>
              <a:t>С 01.07.2021 вступил с вилу </a:t>
            </a:r>
            <a:r>
              <a:rPr lang="ru-RU" sz="2400" b="1" i="0" u="none" strike="noStrike" cap="none" spc="-49">
                <a:solidFill>
                  <a:srgbClr val="000000"/>
                </a:solidFill>
                <a:latin typeface="PT Serif"/>
                <a:ea typeface="PT Serif"/>
                <a:cs typeface="PT Serif"/>
              </a:rPr>
              <a:t>Федеральный закон от 31 июля 2020 г. № 248-ФЗ «О государственном контроле (надзоре) и муниципальном контроле в Российской Федерации»</a:t>
            </a:r>
            <a:r>
              <a:rPr lang="ru-RU" sz="2400" i="1">
                <a:solidFill>
                  <a:schemeClr val="tx1"/>
                </a:solidFill>
                <a:latin typeface="Times New Roman"/>
                <a:ea typeface="Calibri"/>
                <a:cs typeface="Times New Roman"/>
              </a:rPr>
              <a:t/>
            </a:r>
            <a:br>
              <a:rPr lang="ru-RU" sz="2400" i="1">
                <a:solidFill>
                  <a:schemeClr val="tx1"/>
                </a:solidFill>
                <a:latin typeface="Times New Roman"/>
                <a:ea typeface="Calibri"/>
                <a:cs typeface="Times New Roman"/>
              </a:rPr>
            </a:br>
            <a:endParaRPr lang="ru-RU" sz="2400" i="1">
              <a:solidFill>
                <a:schemeClr val="tx1"/>
              </a:solidFill>
              <a:latin typeface="Times New Roman"/>
              <a:ea typeface="Calibri"/>
              <a:cs typeface="Times New Roman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/>
        </p:blipFill>
        <p:spPr bwMode="auto">
          <a:xfrm>
            <a:off x="3642" y="2136"/>
            <a:ext cx="9144000" cy="1592152"/>
          </a:xfrm>
          <a:prstGeom prst="rect">
            <a:avLst/>
          </a:prstGeom>
        </p:spPr>
      </p:pic>
      <p:sp>
        <p:nvSpPr>
          <p:cNvPr id="6" name="TextBox 6"/>
          <p:cNvSpPr>
            <a:spLocks/>
          </p:cNvSpPr>
          <p:nvPr/>
        </p:nvSpPr>
        <p:spPr bwMode="auto">
          <a:xfrm>
            <a:off x="3779912" y="6093296"/>
            <a:ext cx="10801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ru-RU" dirty="0"/>
              <a:t>  </a:t>
            </a:r>
            <a:r>
              <a:rPr lang="ru-RU" sz="1600" i="1" dirty="0" smtClean="0">
                <a:latin typeface="Times New Roman"/>
                <a:cs typeface="Times New Roman"/>
              </a:rPr>
              <a:t>2022 </a:t>
            </a:r>
            <a:r>
              <a:rPr lang="ru-RU" sz="1600" i="1" dirty="0">
                <a:latin typeface="Times New Roman"/>
                <a:cs typeface="Times New Roman"/>
              </a:rPr>
              <a:t>год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2"/>
          <p:cNvSpPr>
            <a:spLocks noGrp="1"/>
          </p:cNvSpPr>
          <p:nvPr>
            <p:ph type="ctrTitle"/>
          </p:nvPr>
        </p:nvSpPr>
        <p:spPr bwMode="auto">
          <a:xfrm>
            <a:off x="817581" y="1844824"/>
            <a:ext cx="7175351" cy="4392488"/>
          </a:xfrm>
        </p:spPr>
        <p:txBody>
          <a:bodyPr/>
          <a:lstStyle/>
          <a:p>
            <a:pPr marL="0" lvl="0" indent="0" algn="just">
              <a:spcBef>
                <a:spcPts val="0"/>
              </a:spcBef>
              <a:buNone/>
              <a:defRPr/>
            </a:pPr>
            <a:r>
              <a:rPr lang="ru-RU" sz="1600" dirty="0">
                <a:solidFill>
                  <a:srgbClr val="FF0000"/>
                </a:solidFill>
                <a:latin typeface="Times New Roman"/>
                <a:ea typeface="+mn-ea"/>
                <a:cs typeface="Times New Roman"/>
              </a:rPr>
              <a:t/>
            </a:r>
            <a:br>
              <a:rPr lang="ru-RU" sz="1600" dirty="0">
                <a:solidFill>
                  <a:srgbClr val="FF0000"/>
                </a:solidFill>
                <a:latin typeface="Times New Roman"/>
                <a:ea typeface="+mn-ea"/>
                <a:cs typeface="Times New Roman"/>
              </a:rPr>
            </a:br>
            <a:r>
              <a:rPr lang="ru-RU" sz="1600" dirty="0">
                <a:solidFill>
                  <a:srgbClr val="FF0000"/>
                </a:solidFill>
                <a:latin typeface="Times New Roman"/>
                <a:ea typeface="+mn-ea"/>
                <a:cs typeface="Times New Roman"/>
              </a:rPr>
              <a:t/>
            </a:r>
            <a:br>
              <a:rPr lang="ru-RU" sz="1600" dirty="0">
                <a:solidFill>
                  <a:srgbClr val="FF0000"/>
                </a:solidFill>
                <a:latin typeface="Times New Roman"/>
                <a:ea typeface="+mn-ea"/>
                <a:cs typeface="Times New Roman"/>
              </a:rPr>
            </a:br>
            <a:r>
              <a:rPr lang="ru-RU" sz="2400" b="1" i="0" u="none" strike="noStrike" cap="none" spc="0" dirty="0">
                <a:solidFill>
                  <a:srgbClr val="273245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ru-RU" sz="1600" b="1" i="0" u="none" strike="noStrike" cap="none" spc="0" dirty="0">
                <a:solidFill>
                  <a:srgbClr val="273245"/>
                </a:solidFill>
                <a:latin typeface="PT Serif"/>
                <a:ea typeface="PT Serif"/>
                <a:cs typeface="PT Serif"/>
              </a:rPr>
              <a:t>Целью Федерального закона понимается деятельность контрольных (надзорных) органов, направленная </a:t>
            </a:r>
            <a:r>
              <a:rPr lang="ru-RU" sz="1600" b="1" i="0" u="none" strike="noStrike" cap="none" spc="0" dirty="0">
                <a:solidFill>
                  <a:srgbClr val="FF0000"/>
                </a:solidFill>
                <a:latin typeface="PT Serif"/>
                <a:ea typeface="PT Serif"/>
                <a:cs typeface="PT Serif"/>
              </a:rPr>
              <a:t>на предупреждение, выявление и пресечение нарушений обязательных требований</a:t>
            </a:r>
            <a:r>
              <a:rPr lang="ru-RU" sz="1600" b="1" i="0" u="none" strike="noStrike" cap="none" spc="0" dirty="0">
                <a:solidFill>
                  <a:srgbClr val="273245"/>
                </a:solidFill>
                <a:latin typeface="PT Serif"/>
                <a:ea typeface="PT Serif"/>
                <a:cs typeface="PT Serif"/>
              </a:rPr>
              <a:t>, осуществляемая в пределах полномочий указанных органов </a:t>
            </a:r>
            <a:r>
              <a:rPr lang="ru-RU" sz="1600" b="1" i="0" u="none" strike="noStrike" cap="none" spc="0" dirty="0">
                <a:solidFill>
                  <a:srgbClr val="FF0000"/>
                </a:solidFill>
                <a:latin typeface="PT Serif"/>
                <a:ea typeface="PT Serif"/>
                <a:cs typeface="PT Serif"/>
              </a:rPr>
              <a:t>посредством профилактики нарушений обязательных требований, оценки соблюдения гражданами и организациями обязательных требований, выявления их нарушений, принятия предусмотренных законодательством Российской Федерации мер по пресечению выявленных нарушений обязательных требований, устранению их последствий и (или) восстановлению правового положения, существовавшего до возникновения таких нарушений.</a:t>
            </a:r>
            <a:r>
              <a:rPr lang="ru-RU" sz="2400" dirty="0">
                <a:solidFill>
                  <a:srgbClr val="273245"/>
                </a:solidFill>
                <a:latin typeface="Times New Roman"/>
                <a:ea typeface="+mn-ea"/>
                <a:cs typeface="Times New Roman"/>
              </a:rPr>
              <a:t/>
            </a:r>
            <a:br>
              <a:rPr lang="ru-RU" sz="2400" dirty="0">
                <a:solidFill>
                  <a:srgbClr val="273245"/>
                </a:solidFill>
                <a:latin typeface="Times New Roman"/>
                <a:ea typeface="+mn-ea"/>
                <a:cs typeface="Times New Roman"/>
              </a:rPr>
            </a:br>
            <a:r>
              <a:rPr lang="ru-RU" sz="2400" dirty="0">
                <a:solidFill>
                  <a:srgbClr val="273245"/>
                </a:solidFill>
                <a:latin typeface="Times New Roman"/>
                <a:ea typeface="+mn-ea"/>
                <a:cs typeface="Times New Roman"/>
              </a:rPr>
              <a:t/>
            </a:r>
            <a:br>
              <a:rPr lang="ru-RU" sz="2400" dirty="0">
                <a:solidFill>
                  <a:srgbClr val="273245"/>
                </a:solidFill>
                <a:latin typeface="Times New Roman"/>
                <a:ea typeface="+mn-ea"/>
                <a:cs typeface="Times New Roman"/>
              </a:rPr>
            </a:br>
            <a:endParaRPr lang="ru-RU" sz="2400" dirty="0"/>
          </a:p>
        </p:txBody>
      </p:sp>
      <p:pic>
        <p:nvPicPr>
          <p:cNvPr id="5" name="Рисунок 3"/>
          <p:cNvPicPr>
            <a:picLocks noChangeAspect="1"/>
          </p:cNvPicPr>
          <p:nvPr/>
        </p:nvPicPr>
        <p:blipFill>
          <a:blip r:embed="rId2"/>
          <a:stretch/>
        </p:blipFill>
        <p:spPr bwMode="auto">
          <a:xfrm>
            <a:off x="3642" y="2136"/>
            <a:ext cx="9144000" cy="1592152"/>
          </a:xfrm>
          <a:prstGeom prst="rect">
            <a:avLst/>
          </a:prstGeom>
        </p:spPr>
      </p:pic>
      <p:sp>
        <p:nvSpPr>
          <p:cNvPr id="6" name="TextBox 4"/>
          <p:cNvSpPr>
            <a:spLocks/>
          </p:cNvSpPr>
          <p:nvPr/>
        </p:nvSpPr>
        <p:spPr bwMode="auto">
          <a:xfrm>
            <a:off x="3642" y="6523466"/>
            <a:ext cx="91440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ru-RU" sz="1200" i="1" dirty="0" smtClean="0">
                <a:latin typeface="Times New Roman"/>
                <a:cs typeface="Times New Roman"/>
              </a:rPr>
              <a:t>2022</a:t>
            </a:r>
            <a:endParaRPr lang="ru-RU" sz="1200" i="1" dirty="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4" name="Рисунок 1"/>
          <p:cNvPicPr>
            <a:picLocks noChangeAspect="1"/>
          </p:cNvPicPr>
          <p:nvPr/>
        </p:nvPicPr>
        <p:blipFill>
          <a:blip r:embed="rId2"/>
          <a:stretch/>
        </p:blipFill>
        <p:spPr bwMode="auto">
          <a:xfrm>
            <a:off x="0" y="0"/>
            <a:ext cx="9144000" cy="1592152"/>
          </a:xfrm>
          <a:prstGeom prst="rect">
            <a:avLst/>
          </a:prstGeom>
        </p:spPr>
      </p:pic>
      <p:sp>
        <p:nvSpPr>
          <p:cNvPr id="5" name="TextBox 12"/>
          <p:cNvSpPr>
            <a:spLocks/>
          </p:cNvSpPr>
          <p:nvPr/>
        </p:nvSpPr>
        <p:spPr bwMode="auto">
          <a:xfrm>
            <a:off x="-36512" y="6597352"/>
            <a:ext cx="918051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ru-RU" sz="1200" i="1" dirty="0" smtClean="0">
                <a:latin typeface="Times New Roman"/>
                <a:cs typeface="Times New Roman"/>
              </a:rPr>
              <a:t>2022</a:t>
            </a:r>
            <a:endParaRPr lang="ru-RU" sz="1200" i="1" dirty="0">
              <a:latin typeface="Times New Roman"/>
              <a:cs typeface="Times New Roman"/>
            </a:endParaRPr>
          </a:p>
        </p:txBody>
      </p:sp>
      <p:sp>
        <p:nvSpPr>
          <p:cNvPr id="6" name="Прямоугольник 5"/>
          <p:cNvSpPr/>
          <p:nvPr/>
        </p:nvSpPr>
        <p:spPr bwMode="auto">
          <a:xfrm>
            <a:off x="662360" y="1931458"/>
            <a:ext cx="7873244" cy="4487126"/>
          </a:xfrm>
          <a:prstGeom prst="rect">
            <a:avLst/>
          </a:prstGeom>
          <a:noFill/>
        </p:spPr>
        <p:txBody>
          <a:bodyPr vertOverflow="overflow" horzOverflow="clip" vert="horz" wrap="square" lIns="91440" tIns="45720" rIns="91440" bIns="45720" numCol="1" spcCol="0" rtlCol="0" fromWordArt="0" anchor="t" anchorCtr="0" forceAA="0" compatLnSpc="0">
            <a:spAutoFit/>
          </a:bodyPr>
          <a:lstStyle/>
          <a:p>
            <a:pPr>
              <a:defRPr/>
            </a:pPr>
            <a:r>
              <a:rPr lang="ru-RU" sz="1400" b="0" i="0" u="none" strike="noStrike" cap="none" spc="0" dirty="0">
                <a:solidFill>
                  <a:srgbClr val="000000"/>
                </a:solidFill>
                <a:latin typeface="PT Astra Serif" pitchFamily="18" charset="-52"/>
                <a:ea typeface="PT Astra Serif" pitchFamily="18" charset="-52"/>
                <a:cs typeface="Arial"/>
              </a:rPr>
              <a:t>Приоритет профилактики:</a:t>
            </a:r>
          </a:p>
          <a:p>
            <a:pPr>
              <a:defRPr/>
            </a:pPr>
            <a:r>
              <a:rPr lang="ru-RU" sz="1400" b="0" i="0" u="none" strike="noStrike" cap="none" spc="0" dirty="0">
                <a:solidFill>
                  <a:srgbClr val="000000"/>
                </a:solidFill>
                <a:latin typeface="PT Astra Serif" pitchFamily="18" charset="-52"/>
                <a:ea typeface="PT Astra Serif" pitchFamily="18" charset="-52"/>
                <a:cs typeface="Arial"/>
              </a:rPr>
              <a:t>1)  Информирование;</a:t>
            </a:r>
          </a:p>
          <a:p>
            <a:pPr>
              <a:defRPr/>
            </a:pPr>
            <a:r>
              <a:rPr lang="ru-RU" sz="1400" b="0" i="0" u="none" strike="noStrike" cap="none" spc="0" dirty="0">
                <a:solidFill>
                  <a:srgbClr val="000000"/>
                </a:solidFill>
                <a:latin typeface="PT Astra Serif" pitchFamily="18" charset="-52"/>
                <a:ea typeface="PT Astra Serif" pitchFamily="18" charset="-52"/>
                <a:cs typeface="Arial"/>
              </a:rPr>
              <a:t>2) Обобщение правоприменительной практики;</a:t>
            </a:r>
          </a:p>
          <a:p>
            <a:pPr>
              <a:defRPr/>
            </a:pPr>
            <a:r>
              <a:rPr lang="ru-RU" sz="1400" b="0" i="0" u="none" strike="noStrike" cap="none" spc="0" dirty="0">
                <a:solidFill>
                  <a:srgbClr val="000000"/>
                </a:solidFill>
                <a:latin typeface="PT Astra Serif" pitchFamily="18" charset="-52"/>
                <a:ea typeface="PT Astra Serif" pitchFamily="18" charset="-52"/>
                <a:cs typeface="Arial"/>
              </a:rPr>
              <a:t>3) Объявление предостережения;</a:t>
            </a:r>
          </a:p>
          <a:p>
            <a:pPr>
              <a:defRPr/>
            </a:pPr>
            <a:r>
              <a:rPr lang="ru-RU" sz="1400" b="0" i="0" u="none" strike="noStrike" cap="none" spc="0" dirty="0">
                <a:solidFill>
                  <a:srgbClr val="000000"/>
                </a:solidFill>
                <a:latin typeface="PT Astra Serif" pitchFamily="18" charset="-52"/>
                <a:ea typeface="PT Astra Serif" pitchFamily="18" charset="-52"/>
                <a:cs typeface="Arial"/>
              </a:rPr>
              <a:t>4) Консультирование;</a:t>
            </a:r>
          </a:p>
          <a:p>
            <a:pPr>
              <a:defRPr/>
            </a:pPr>
            <a:r>
              <a:rPr lang="ru-RU" sz="1400" b="0" i="0" u="none" strike="noStrike" cap="none" spc="0" dirty="0">
                <a:solidFill>
                  <a:srgbClr val="000000"/>
                </a:solidFill>
                <a:latin typeface="PT Astra Serif" pitchFamily="18" charset="-52"/>
                <a:ea typeface="PT Astra Serif" pitchFamily="18" charset="-52"/>
                <a:cs typeface="Arial"/>
              </a:rPr>
              <a:t>5) Профилактический визит. </a:t>
            </a:r>
          </a:p>
          <a:p>
            <a:pPr>
              <a:defRPr/>
            </a:pPr>
            <a:endParaRPr lang="ru-RU" sz="1400" dirty="0">
              <a:latin typeface="PT Astra Serif" pitchFamily="18" charset="-52"/>
              <a:ea typeface="PT Astra Serif" pitchFamily="18" charset="-52"/>
            </a:endParaRPr>
          </a:p>
          <a:p>
            <a:pPr algn="just">
              <a:defRPr/>
            </a:pPr>
            <a:r>
              <a:rPr lang="ru-RU" sz="1400" dirty="0">
                <a:latin typeface="PT Astra Serif" pitchFamily="18" charset="-52"/>
                <a:ea typeface="PT Astra Serif" pitchFamily="18" charset="-52"/>
              </a:rPr>
              <a:t>1) Информирование - </a:t>
            </a:r>
            <a:r>
              <a:rPr lang="ru-RU" sz="1400" b="0" i="0" u="none" strike="noStrike" cap="none" spc="0" dirty="0">
                <a:solidFill>
                  <a:schemeClr val="tx1"/>
                </a:solidFill>
                <a:latin typeface="PT Astra Serif" pitchFamily="18" charset="-52"/>
                <a:ea typeface="PT Astra Serif" pitchFamily="18" charset="-52"/>
                <a:cs typeface="Trebuchet MS"/>
              </a:rPr>
              <a:t>осуществляется посредством размещения соответствующих сведений на официальном сайте Департамента в сети </a:t>
            </a:r>
            <a:r>
              <a:rPr lang="ru-RU" sz="1400" dirty="0">
                <a:latin typeface="PT Astra Serif" pitchFamily="18" charset="-52"/>
                <a:ea typeface="PT Astra Serif" pitchFamily="18" charset="-52"/>
                <a:cs typeface="Trebuchet MS"/>
              </a:rPr>
              <a:t>«</a:t>
            </a:r>
            <a:r>
              <a:rPr lang="ru-RU" sz="1400" b="0" i="0" u="none" strike="noStrike" cap="none" spc="0" dirty="0">
                <a:solidFill>
                  <a:schemeClr val="tx1"/>
                </a:solidFill>
                <a:latin typeface="PT Astra Serif" pitchFamily="18" charset="-52"/>
                <a:ea typeface="PT Astra Serif" pitchFamily="18" charset="-52"/>
                <a:cs typeface="Trebuchet MS"/>
              </a:rPr>
              <a:t>Интернет»;</a:t>
            </a:r>
          </a:p>
          <a:p>
            <a:pPr algn="just">
              <a:defRPr/>
            </a:pPr>
            <a:endParaRPr lang="ru-RU" sz="1400" dirty="0">
              <a:latin typeface="PT Astra Serif" pitchFamily="18" charset="-52"/>
              <a:ea typeface="PT Astra Serif" pitchFamily="18" charset="-52"/>
              <a:cs typeface="Trebuchet MS"/>
            </a:endParaRPr>
          </a:p>
          <a:p>
            <a:pPr algn="just">
              <a:defRPr/>
            </a:pPr>
            <a:r>
              <a:rPr lang="ru-RU" sz="1400" b="0" i="0" u="none" strike="noStrike" cap="none" spc="0" dirty="0">
                <a:solidFill>
                  <a:schemeClr val="tx1"/>
                </a:solidFill>
                <a:latin typeface="PT Astra Serif" pitchFamily="18" charset="-52"/>
                <a:ea typeface="PT Astra Serif" pitchFamily="18" charset="-52"/>
                <a:cs typeface="Trebuchet MS"/>
              </a:rPr>
              <a:t>2) Обобщение правоприменительной практики – ежегодно </a:t>
            </a:r>
            <a:r>
              <a:rPr lang="ru-RU" sz="1400" dirty="0">
                <a:solidFill>
                  <a:srgbClr val="000000"/>
                </a:solidFill>
                <a:latin typeface="PT Astra Serif"/>
              </a:rPr>
              <a:t>по итогам утверждается доклад, содержащий результаты обобщения правоприменительной практики по региональному государственному контролю, который размещается на официальном сайте Департамента в срок до 01 апреля года, следующего за отчетным.</a:t>
            </a:r>
          </a:p>
          <a:p>
            <a:pPr algn="just">
              <a:defRPr/>
            </a:pPr>
            <a:endParaRPr lang="ru-RU" sz="1400" dirty="0">
              <a:solidFill>
                <a:srgbClr val="000000"/>
              </a:solidFill>
              <a:latin typeface="PT Astra Serif"/>
            </a:endParaRPr>
          </a:p>
          <a:p>
            <a:pPr algn="just">
              <a:defRPr/>
            </a:pPr>
            <a:r>
              <a:rPr lang="ru-RU" sz="1400" dirty="0">
                <a:solidFill>
                  <a:srgbClr val="000000"/>
                </a:solidFill>
                <a:latin typeface="PT Astra Serif"/>
              </a:rPr>
              <a:t>3) В случае наличия у контрольного органа сведений о готовящихся нарушениях обязательных требований или признаках нарушений обязательных требований Департамент объявляет поставщику социальных услуг предостережение о недопустимости нарушения обязательных требований (далее – предостережение) и предлагает принять меры по обеспечению соблюдения обязательных требований.</a:t>
            </a:r>
          </a:p>
          <a:p>
            <a:pPr algn="just">
              <a:defRPr/>
            </a:pPr>
            <a:endParaRPr lang="ru-RU" dirty="0">
              <a:latin typeface="PT Astra Serif" pitchFamily="18" charset="-52"/>
              <a:ea typeface="PT Astra Serif" pitchFamily="18" charset="-52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4" name="Рисунок 1"/>
          <p:cNvPicPr>
            <a:picLocks noChangeAspect="1"/>
          </p:cNvPicPr>
          <p:nvPr/>
        </p:nvPicPr>
        <p:blipFill>
          <a:blip r:embed="rId2"/>
          <a:stretch/>
        </p:blipFill>
        <p:spPr bwMode="auto">
          <a:xfrm>
            <a:off x="0" y="0"/>
            <a:ext cx="9144000" cy="1592152"/>
          </a:xfrm>
          <a:prstGeom prst="rect">
            <a:avLst/>
          </a:prstGeom>
        </p:spPr>
      </p:pic>
      <p:sp>
        <p:nvSpPr>
          <p:cNvPr id="6" name="Подзаголовок 3"/>
          <p:cNvSpPr>
            <a:spLocks noGrp="1"/>
          </p:cNvSpPr>
          <p:nvPr>
            <p:ph type="subTitle" idx="1"/>
          </p:nvPr>
        </p:nvSpPr>
        <p:spPr bwMode="auto">
          <a:xfrm>
            <a:off x="395536" y="1844824"/>
            <a:ext cx="8280919" cy="4680520"/>
          </a:xfrm>
        </p:spPr>
        <p:txBody>
          <a:bodyPr/>
          <a:lstStyle/>
          <a:p>
            <a:pPr indent="450215" algn="just">
              <a:spcAft>
                <a:spcPts val="0"/>
              </a:spcAft>
            </a:pPr>
            <a:r>
              <a:rPr lang="ru-RU" sz="1400" dirty="0">
                <a:solidFill>
                  <a:srgbClr val="000000"/>
                </a:solidFill>
                <a:latin typeface="PT Astra Serif"/>
              </a:rPr>
              <a:t>4) Консультирование поставщиков социальных услуг и их представителей осуществляется по вопросам, связанным с организацией и осуществлением регионального государственного контроля, в том числе:</a:t>
            </a:r>
            <a:endParaRPr lang="ru-RU" sz="1400" dirty="0"/>
          </a:p>
          <a:p>
            <a:pPr indent="450215" algn="just">
              <a:spcAft>
                <a:spcPts val="0"/>
              </a:spcAft>
            </a:pPr>
            <a:r>
              <a:rPr lang="ru-RU" sz="1400" dirty="0">
                <a:solidFill>
                  <a:srgbClr val="000000"/>
                </a:solidFill>
                <a:latin typeface="PT Astra Serif"/>
              </a:rPr>
              <a:t>1) о порядке проведения контрольных мероприятий;</a:t>
            </a:r>
            <a:endParaRPr lang="ru-RU" sz="1400" dirty="0"/>
          </a:p>
          <a:p>
            <a:pPr indent="450215" algn="just">
              <a:spcAft>
                <a:spcPts val="0"/>
              </a:spcAft>
            </a:pPr>
            <a:r>
              <a:rPr lang="ru-RU" sz="1400" dirty="0">
                <a:solidFill>
                  <a:srgbClr val="000000"/>
                </a:solidFill>
                <a:latin typeface="PT Astra Serif"/>
              </a:rPr>
              <a:t>2) о перечне актов, регулирующих осуществление регионального государственного контроля;</a:t>
            </a:r>
            <a:endParaRPr lang="ru-RU" sz="1400" dirty="0"/>
          </a:p>
          <a:p>
            <a:pPr indent="450215" algn="just">
              <a:spcAft>
                <a:spcPts val="0"/>
              </a:spcAft>
            </a:pPr>
            <a:r>
              <a:rPr lang="ru-RU" sz="1400" dirty="0">
                <a:solidFill>
                  <a:srgbClr val="000000"/>
                </a:solidFill>
                <a:latin typeface="PT Astra Serif"/>
              </a:rPr>
              <a:t>3) о месте нахождения и графике работы контрольного органа;</a:t>
            </a:r>
            <a:endParaRPr lang="ru-RU" sz="1400" dirty="0"/>
          </a:p>
          <a:p>
            <a:pPr indent="450215" algn="just">
              <a:spcAft>
                <a:spcPts val="0"/>
              </a:spcAft>
            </a:pPr>
            <a:r>
              <a:rPr lang="ru-RU" sz="1400" dirty="0">
                <a:solidFill>
                  <a:srgbClr val="000000"/>
                </a:solidFill>
                <a:latin typeface="PT Astra Serif"/>
              </a:rPr>
              <a:t>4) о периодичности проведения контрольных мероприятий;</a:t>
            </a:r>
            <a:endParaRPr lang="ru-RU" sz="1400" dirty="0"/>
          </a:p>
          <a:p>
            <a:pPr indent="450215" algn="just">
              <a:spcAft>
                <a:spcPts val="0"/>
              </a:spcAft>
            </a:pPr>
            <a:r>
              <a:rPr lang="ru-RU" sz="1400" dirty="0">
                <a:solidFill>
                  <a:srgbClr val="000000"/>
                </a:solidFill>
                <a:latin typeface="PT Astra Serif"/>
              </a:rPr>
              <a:t>5) о порядке принятия решений по итогам контрольных мероприятий;</a:t>
            </a:r>
            <a:endParaRPr lang="ru-RU" sz="1400" dirty="0"/>
          </a:p>
          <a:p>
            <a:pPr indent="450215" algn="just">
              <a:spcAft>
                <a:spcPts val="0"/>
              </a:spcAft>
            </a:pPr>
            <a:r>
              <a:rPr lang="ru-RU" sz="1400" dirty="0">
                <a:solidFill>
                  <a:srgbClr val="000000"/>
                </a:solidFill>
                <a:latin typeface="PT Astra Serif"/>
              </a:rPr>
              <a:t>6) о порядке обжалования решений контрольного органа, действий (бездействия) его должностных лиц.</a:t>
            </a:r>
          </a:p>
          <a:p>
            <a:pPr indent="450215" algn="just">
              <a:spcAft>
                <a:spcPts val="0"/>
              </a:spcAft>
            </a:pPr>
            <a:r>
              <a:rPr lang="ru-RU" sz="1400" dirty="0">
                <a:solidFill>
                  <a:srgbClr val="000000"/>
                </a:solidFill>
                <a:latin typeface="PT Astra Serif"/>
              </a:rPr>
              <a:t>5) Обязательный профилактический визит проводится в отношении:</a:t>
            </a:r>
            <a:endParaRPr lang="ru-RU" sz="1400" dirty="0"/>
          </a:p>
          <a:p>
            <a:pPr indent="450215" algn="just">
              <a:spcAft>
                <a:spcPts val="0"/>
              </a:spcAft>
            </a:pPr>
            <a:r>
              <a:rPr lang="ru-RU" sz="1400" dirty="0">
                <a:solidFill>
                  <a:srgbClr val="000000"/>
                </a:solidFill>
                <a:latin typeface="PT Astra Serif"/>
              </a:rPr>
              <a:t>1) поставщиков социальных услуг, приступающих к осуществлению деятельности в сфере социального обслуживания;</a:t>
            </a:r>
            <a:endParaRPr lang="ru-RU" sz="1400" dirty="0"/>
          </a:p>
          <a:p>
            <a:pPr indent="450215" algn="just">
              <a:spcAft>
                <a:spcPts val="0"/>
              </a:spcAft>
            </a:pPr>
            <a:r>
              <a:rPr lang="ru-RU" sz="1400" dirty="0">
                <a:solidFill>
                  <a:srgbClr val="000000"/>
                </a:solidFill>
                <a:latin typeface="PT Astra Serif"/>
              </a:rPr>
              <a:t>2) объектов контроля, отнесенных к категориям высокого и значительного рисков.</a:t>
            </a:r>
            <a:endParaRPr lang="ru-RU" sz="1400" dirty="0"/>
          </a:p>
          <a:p>
            <a:pPr indent="450215" algn="just">
              <a:spcAft>
                <a:spcPts val="0"/>
              </a:spcAft>
            </a:pPr>
            <a:r>
              <a:rPr lang="ru-RU" sz="1400" dirty="0">
                <a:solidFill>
                  <a:srgbClr val="000000"/>
                </a:solidFill>
                <a:latin typeface="PT Astra Serif"/>
              </a:rPr>
              <a:t>Обязательный профилактический визит проводится в форме профилактической беседы по месту осуществления деятельности поставщика социальных услуг.</a:t>
            </a:r>
            <a:endParaRPr lang="ru-RU" sz="1400" dirty="0"/>
          </a:p>
          <a:p>
            <a:pPr indent="450215" algn="just">
              <a:spcAft>
                <a:spcPts val="0"/>
              </a:spcAft>
            </a:pPr>
            <a:r>
              <a:rPr lang="ru-RU" sz="1400" dirty="0">
                <a:solidFill>
                  <a:srgbClr val="000000"/>
                </a:solidFill>
                <a:latin typeface="PT Astra Serif"/>
              </a:rPr>
              <a:t>Срок проведения профилактического визита не может превышать один рабочий день.</a:t>
            </a:r>
            <a:endParaRPr lang="ru-RU" sz="1400" dirty="0"/>
          </a:p>
          <a:p>
            <a:pPr indent="450215" algn="just">
              <a:spcAft>
                <a:spcPts val="0"/>
              </a:spcAft>
            </a:pPr>
            <a:endParaRPr lang="ru-RU" sz="1400" dirty="0"/>
          </a:p>
          <a:p>
            <a:pPr algn="ctr">
              <a:lnSpc>
                <a:spcPct val="90000"/>
              </a:lnSpc>
              <a:defRPr/>
            </a:pPr>
            <a:endParaRPr lang="ru-RU" sz="2000" dirty="0"/>
          </a:p>
        </p:txBody>
      </p:sp>
      <p:sp>
        <p:nvSpPr>
          <p:cNvPr id="7" name="TextBox 4"/>
          <p:cNvSpPr>
            <a:spLocks/>
          </p:cNvSpPr>
          <p:nvPr/>
        </p:nvSpPr>
        <p:spPr bwMode="auto">
          <a:xfrm>
            <a:off x="0" y="6525344"/>
            <a:ext cx="91440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ru-RU" sz="1200" i="1" dirty="0" smtClean="0">
                <a:latin typeface="Times New Roman"/>
                <a:cs typeface="Times New Roman"/>
              </a:rPr>
              <a:t>2022</a:t>
            </a:r>
            <a:endParaRPr lang="ru-RU" sz="1200" i="1" dirty="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4" name="Рисунок 1"/>
          <p:cNvPicPr>
            <a:picLocks noChangeAspect="1"/>
          </p:cNvPicPr>
          <p:nvPr/>
        </p:nvPicPr>
        <p:blipFill>
          <a:blip r:embed="rId2"/>
          <a:stretch/>
        </p:blipFill>
        <p:spPr bwMode="auto">
          <a:xfrm>
            <a:off x="0" y="0"/>
            <a:ext cx="9144000" cy="1592152"/>
          </a:xfrm>
          <a:prstGeom prst="rect">
            <a:avLst/>
          </a:prstGeom>
        </p:spPr>
      </p:pic>
      <p:sp>
        <p:nvSpPr>
          <p:cNvPr id="5" name="Подзаголовок 3"/>
          <p:cNvSpPr>
            <a:spLocks noGrp="1"/>
          </p:cNvSpPr>
          <p:nvPr>
            <p:ph type="subTitle" idx="1"/>
          </p:nvPr>
        </p:nvSpPr>
        <p:spPr bwMode="auto">
          <a:xfrm>
            <a:off x="395536" y="1844824"/>
            <a:ext cx="8280919" cy="4680520"/>
          </a:xfrm>
        </p:spPr>
        <p:txBody>
          <a:bodyPr>
            <a:normAutofit lnSpcReduction="10000"/>
          </a:bodyPr>
          <a:lstStyle/>
          <a:p>
            <a:pPr indent="450215" algn="just">
              <a:spcAft>
                <a:spcPts val="0"/>
              </a:spcAft>
            </a:pPr>
            <a:r>
              <a:rPr lang="ru-RU" sz="1600" dirty="0">
                <a:solidFill>
                  <a:srgbClr val="000000"/>
                </a:solidFill>
                <a:latin typeface="PT Astra Serif"/>
              </a:rPr>
              <a:t>Региональный государственный контроль осуществляется посредством проведения следующих контрольных мероприятий: </a:t>
            </a:r>
            <a:endParaRPr lang="ru-RU" sz="1600" dirty="0"/>
          </a:p>
          <a:p>
            <a:pPr indent="450215" algn="just">
              <a:spcAft>
                <a:spcPts val="0"/>
              </a:spcAft>
            </a:pPr>
            <a:r>
              <a:rPr lang="ru-RU" sz="1600" dirty="0">
                <a:solidFill>
                  <a:srgbClr val="000000"/>
                </a:solidFill>
                <a:latin typeface="PT Astra Serif"/>
              </a:rPr>
              <a:t>1) документарная проверка;</a:t>
            </a:r>
            <a:endParaRPr lang="ru-RU" sz="1600" dirty="0"/>
          </a:p>
          <a:p>
            <a:pPr indent="450215" algn="just">
              <a:spcAft>
                <a:spcPts val="0"/>
              </a:spcAft>
            </a:pPr>
            <a:r>
              <a:rPr lang="ru-RU" sz="1600" dirty="0">
                <a:solidFill>
                  <a:srgbClr val="000000"/>
                </a:solidFill>
                <a:latin typeface="PT Astra Serif"/>
              </a:rPr>
              <a:t>2) выездная проверка;</a:t>
            </a:r>
            <a:endParaRPr lang="ru-RU" sz="1600" dirty="0"/>
          </a:p>
          <a:p>
            <a:pPr indent="450215" algn="just">
              <a:spcAft>
                <a:spcPts val="0"/>
              </a:spcAft>
            </a:pPr>
            <a:r>
              <a:rPr lang="ru-RU" sz="1600" dirty="0">
                <a:solidFill>
                  <a:srgbClr val="000000"/>
                </a:solidFill>
                <a:latin typeface="PT Astra Serif"/>
              </a:rPr>
              <a:t>3) наблюдение за соблюдением обязательных требований (мониторинг безопасности).</a:t>
            </a:r>
            <a:endParaRPr lang="ru-RU" sz="1600" dirty="0"/>
          </a:p>
          <a:p>
            <a:pPr indent="450215" algn="just">
              <a:spcAft>
                <a:spcPts val="0"/>
              </a:spcAft>
            </a:pPr>
            <a:endParaRPr lang="ru-RU" sz="1600" dirty="0">
              <a:solidFill>
                <a:srgbClr val="000000"/>
              </a:solidFill>
              <a:latin typeface="PT Astra Serif"/>
            </a:endParaRPr>
          </a:p>
          <a:p>
            <a:pPr indent="450215" algn="just">
              <a:spcAft>
                <a:spcPts val="0"/>
              </a:spcAft>
            </a:pPr>
            <a:r>
              <a:rPr lang="ru-RU" sz="1600" dirty="0">
                <a:solidFill>
                  <a:srgbClr val="000000"/>
                </a:solidFill>
                <a:latin typeface="PT Astra Serif"/>
              </a:rPr>
              <a:t>В ходе </a:t>
            </a:r>
            <a:r>
              <a:rPr lang="ru-RU" sz="1600" u="sng" dirty="0">
                <a:solidFill>
                  <a:srgbClr val="000000"/>
                </a:solidFill>
                <a:latin typeface="PT Astra Serif"/>
              </a:rPr>
              <a:t>документарной проверки </a:t>
            </a:r>
            <a:r>
              <a:rPr lang="ru-RU" sz="1600" dirty="0">
                <a:solidFill>
                  <a:srgbClr val="000000"/>
                </a:solidFill>
                <a:latin typeface="PT Astra Serif"/>
              </a:rPr>
              <a:t>могут совершаться следующие контрольные действия:</a:t>
            </a:r>
            <a:endParaRPr lang="ru-RU" sz="1600" dirty="0"/>
          </a:p>
          <a:p>
            <a:pPr indent="450215" algn="just">
              <a:spcAft>
                <a:spcPts val="0"/>
              </a:spcAft>
            </a:pPr>
            <a:r>
              <a:rPr lang="ru-RU" sz="1600" dirty="0">
                <a:solidFill>
                  <a:srgbClr val="000000"/>
                </a:solidFill>
                <a:latin typeface="PT Astra Serif"/>
              </a:rPr>
              <a:t>1) получение письменных объяснений;</a:t>
            </a:r>
            <a:endParaRPr lang="ru-RU" sz="1600" dirty="0"/>
          </a:p>
          <a:p>
            <a:pPr indent="450215" algn="just">
              <a:spcAft>
                <a:spcPts val="0"/>
              </a:spcAft>
            </a:pPr>
            <a:r>
              <a:rPr lang="ru-RU" sz="1600" dirty="0">
                <a:solidFill>
                  <a:srgbClr val="000000"/>
                </a:solidFill>
                <a:latin typeface="PT Astra Serif"/>
              </a:rPr>
              <a:t>2) истребование документов.</a:t>
            </a:r>
            <a:endParaRPr lang="ru-RU" sz="1600" dirty="0"/>
          </a:p>
          <a:p>
            <a:pPr indent="450215" algn="just">
              <a:spcAft>
                <a:spcPts val="0"/>
              </a:spcAft>
            </a:pPr>
            <a:r>
              <a:rPr lang="ru-RU" sz="1600" dirty="0">
                <a:solidFill>
                  <a:srgbClr val="000000"/>
                </a:solidFill>
                <a:latin typeface="PT Astra Serif"/>
              </a:rPr>
              <a:t>Срок проведения документарной проверки не может превышать </a:t>
            </a:r>
            <a:r>
              <a:rPr lang="ru-RU" sz="1600" b="1" dirty="0">
                <a:solidFill>
                  <a:srgbClr val="000000"/>
                </a:solidFill>
                <a:latin typeface="PT Astra Serif"/>
              </a:rPr>
              <a:t>десять рабочих дней</a:t>
            </a:r>
            <a:r>
              <a:rPr lang="ru-RU" sz="1600" dirty="0">
                <a:solidFill>
                  <a:srgbClr val="000000"/>
                </a:solidFill>
                <a:latin typeface="PT Astra Serif"/>
              </a:rPr>
              <a:t>.</a:t>
            </a:r>
            <a:endParaRPr lang="ru-RU" sz="1600" dirty="0"/>
          </a:p>
          <a:p>
            <a:pPr indent="450215" algn="just">
              <a:spcAft>
                <a:spcPts val="0"/>
              </a:spcAft>
            </a:pPr>
            <a:r>
              <a:rPr lang="ru-RU" sz="1600" dirty="0">
                <a:solidFill>
                  <a:srgbClr val="000000"/>
                </a:solidFill>
                <a:latin typeface="PT Astra Serif"/>
              </a:rPr>
              <a:t>В ходе </a:t>
            </a:r>
            <a:r>
              <a:rPr lang="ru-RU" sz="1600" u="sng" dirty="0">
                <a:solidFill>
                  <a:srgbClr val="000000"/>
                </a:solidFill>
                <a:latin typeface="PT Astra Serif"/>
              </a:rPr>
              <a:t>выездной проверки </a:t>
            </a:r>
            <a:r>
              <a:rPr lang="ru-RU" sz="1600" dirty="0">
                <a:solidFill>
                  <a:srgbClr val="000000"/>
                </a:solidFill>
                <a:latin typeface="PT Astra Serif"/>
              </a:rPr>
              <a:t>могут совершаться следующие контрольные действия:</a:t>
            </a:r>
            <a:endParaRPr lang="ru-RU" sz="1600" dirty="0"/>
          </a:p>
          <a:p>
            <a:pPr indent="450215" algn="just">
              <a:spcAft>
                <a:spcPts val="0"/>
              </a:spcAft>
            </a:pPr>
            <a:r>
              <a:rPr lang="ru-RU" sz="1600" dirty="0">
                <a:solidFill>
                  <a:srgbClr val="000000"/>
                </a:solidFill>
                <a:latin typeface="PT Astra Serif"/>
              </a:rPr>
              <a:t>1) осмотр;</a:t>
            </a:r>
            <a:endParaRPr lang="ru-RU" sz="1600" dirty="0"/>
          </a:p>
          <a:p>
            <a:pPr indent="450215" algn="just">
              <a:spcAft>
                <a:spcPts val="0"/>
              </a:spcAft>
            </a:pPr>
            <a:r>
              <a:rPr lang="ru-RU" sz="1600" dirty="0">
                <a:solidFill>
                  <a:srgbClr val="000000"/>
                </a:solidFill>
                <a:latin typeface="PT Astra Serif"/>
              </a:rPr>
              <a:t>2) опрос;</a:t>
            </a:r>
            <a:endParaRPr lang="ru-RU" sz="1600" dirty="0"/>
          </a:p>
          <a:p>
            <a:pPr indent="450215" algn="just">
              <a:spcAft>
                <a:spcPts val="0"/>
              </a:spcAft>
            </a:pPr>
            <a:r>
              <a:rPr lang="ru-RU" sz="1600" dirty="0">
                <a:solidFill>
                  <a:srgbClr val="000000"/>
                </a:solidFill>
                <a:latin typeface="PT Astra Serif"/>
              </a:rPr>
              <a:t>3) получение письменных объяснений;</a:t>
            </a:r>
            <a:endParaRPr lang="ru-RU" sz="1600" dirty="0"/>
          </a:p>
          <a:p>
            <a:pPr indent="450215" algn="just">
              <a:spcAft>
                <a:spcPts val="0"/>
              </a:spcAft>
            </a:pPr>
            <a:r>
              <a:rPr lang="ru-RU" sz="1600" dirty="0">
                <a:solidFill>
                  <a:srgbClr val="000000"/>
                </a:solidFill>
                <a:latin typeface="PT Astra Serif"/>
              </a:rPr>
              <a:t>4) истребование документов.</a:t>
            </a:r>
          </a:p>
          <a:p>
            <a:pPr indent="450215" algn="just">
              <a:spcAft>
                <a:spcPts val="0"/>
              </a:spcAft>
            </a:pPr>
            <a:endParaRPr lang="ru-RU" sz="1600" dirty="0">
              <a:solidFill>
                <a:srgbClr val="000000"/>
              </a:solidFill>
              <a:latin typeface="PT Astra Serif"/>
            </a:endParaRPr>
          </a:p>
          <a:p>
            <a:pPr indent="450215" algn="just">
              <a:spcAft>
                <a:spcPts val="0"/>
              </a:spcAft>
            </a:pPr>
            <a:r>
              <a:rPr lang="ru-RU" sz="1600" dirty="0">
                <a:solidFill>
                  <a:srgbClr val="000000"/>
                </a:solidFill>
                <a:latin typeface="PT Astra Serif"/>
              </a:rPr>
              <a:t>Срок проведения выездной проверки не может превышать </a:t>
            </a:r>
            <a:r>
              <a:rPr lang="ru-RU" sz="1600" b="1" dirty="0">
                <a:solidFill>
                  <a:srgbClr val="000000"/>
                </a:solidFill>
                <a:latin typeface="PT Astra Serif"/>
              </a:rPr>
              <a:t>десять рабочих дней</a:t>
            </a:r>
            <a:r>
              <a:rPr lang="ru-RU" sz="1600" dirty="0">
                <a:solidFill>
                  <a:srgbClr val="000000"/>
                </a:solidFill>
                <a:latin typeface="PT Astra Serif"/>
              </a:rPr>
              <a:t>. В отношении одного субъекта малого предпринимательства общий срок взаимодействия в ходе проведения выездной проверки не может превышать </a:t>
            </a:r>
            <a:r>
              <a:rPr lang="ru-RU" sz="1600" b="1" dirty="0">
                <a:solidFill>
                  <a:srgbClr val="000000"/>
                </a:solidFill>
                <a:latin typeface="PT Astra Serif"/>
              </a:rPr>
              <a:t>пятьдесят часов</a:t>
            </a:r>
            <a:r>
              <a:rPr lang="ru-RU" sz="1600" dirty="0">
                <a:solidFill>
                  <a:srgbClr val="000000"/>
                </a:solidFill>
                <a:latin typeface="PT Astra Serif"/>
              </a:rPr>
              <a:t> для малого предприятия и </a:t>
            </a:r>
            <a:r>
              <a:rPr lang="ru-RU" sz="1600" b="1" dirty="0">
                <a:solidFill>
                  <a:srgbClr val="000000"/>
                </a:solidFill>
                <a:latin typeface="PT Astra Serif"/>
              </a:rPr>
              <a:t>пятнадцать часов</a:t>
            </a:r>
            <a:r>
              <a:rPr lang="ru-RU" sz="1600" dirty="0">
                <a:solidFill>
                  <a:srgbClr val="000000"/>
                </a:solidFill>
                <a:latin typeface="PT Astra Serif"/>
              </a:rPr>
              <a:t> – для </a:t>
            </a:r>
            <a:r>
              <a:rPr lang="ru-RU" sz="1600" dirty="0" err="1">
                <a:solidFill>
                  <a:srgbClr val="000000"/>
                </a:solidFill>
                <a:latin typeface="PT Astra Serif"/>
              </a:rPr>
              <a:t>микропредприятия</a:t>
            </a:r>
            <a:endParaRPr lang="ru-RU" sz="1600" dirty="0"/>
          </a:p>
          <a:p>
            <a:pPr algn="just">
              <a:lnSpc>
                <a:spcPct val="104999"/>
              </a:lnSpc>
              <a:defRPr/>
            </a:pPr>
            <a:endParaRPr lang="ru-RU" sz="1600" b="1" i="1" dirty="0">
              <a:latin typeface="Times New Roman"/>
              <a:cs typeface="Times New Roman"/>
            </a:endParaRPr>
          </a:p>
        </p:txBody>
      </p:sp>
      <p:sp>
        <p:nvSpPr>
          <p:cNvPr id="6" name="TextBox 4"/>
          <p:cNvSpPr>
            <a:spLocks/>
          </p:cNvSpPr>
          <p:nvPr/>
        </p:nvSpPr>
        <p:spPr bwMode="auto">
          <a:xfrm>
            <a:off x="0" y="6525344"/>
            <a:ext cx="91440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ru-RU" sz="1200" i="1" dirty="0" smtClean="0">
                <a:latin typeface="Times New Roman"/>
                <a:cs typeface="Times New Roman"/>
              </a:rPr>
              <a:t>2022</a:t>
            </a:r>
            <a:endParaRPr lang="ru-RU" sz="1200" i="1" dirty="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4" name="Рисунок 1"/>
          <p:cNvPicPr>
            <a:picLocks noChangeAspect="1"/>
          </p:cNvPicPr>
          <p:nvPr/>
        </p:nvPicPr>
        <p:blipFill>
          <a:blip r:embed="rId2"/>
          <a:stretch/>
        </p:blipFill>
        <p:spPr bwMode="auto">
          <a:xfrm>
            <a:off x="0" y="0"/>
            <a:ext cx="9144000" cy="1592152"/>
          </a:xfrm>
          <a:prstGeom prst="rect">
            <a:avLst/>
          </a:prstGeom>
        </p:spPr>
      </p:pic>
      <p:sp>
        <p:nvSpPr>
          <p:cNvPr id="5" name="Подзаголовок 3"/>
          <p:cNvSpPr>
            <a:spLocks noGrp="1"/>
          </p:cNvSpPr>
          <p:nvPr>
            <p:ph type="subTitle" idx="1"/>
          </p:nvPr>
        </p:nvSpPr>
        <p:spPr bwMode="auto">
          <a:xfrm>
            <a:off x="395536" y="1700808"/>
            <a:ext cx="8280919" cy="4824536"/>
          </a:xfrm>
        </p:spPr>
        <p:txBody>
          <a:bodyPr/>
          <a:lstStyle/>
          <a:p>
            <a:pPr algn="ctr">
              <a:lnSpc>
                <a:spcPct val="90000"/>
              </a:lnSpc>
              <a:defRPr/>
            </a:pPr>
            <a:endParaRPr lang="ru-RU" sz="2000" dirty="0"/>
          </a:p>
          <a:p>
            <a:pPr algn="ctr">
              <a:lnSpc>
                <a:spcPct val="90000"/>
              </a:lnSpc>
              <a:defRPr/>
            </a:pPr>
            <a:endParaRPr lang="ru-RU" sz="2000" dirty="0"/>
          </a:p>
          <a:p>
            <a:pPr algn="ctr">
              <a:lnSpc>
                <a:spcPct val="90000"/>
              </a:lnSpc>
              <a:defRPr/>
            </a:pPr>
            <a:endParaRPr lang="ru-RU" sz="2000" dirty="0"/>
          </a:p>
          <a:p>
            <a:pPr algn="ctr">
              <a:lnSpc>
                <a:spcPct val="90000"/>
              </a:lnSpc>
              <a:defRPr/>
            </a:pPr>
            <a:endParaRPr lang="ru-RU" sz="2000" dirty="0"/>
          </a:p>
          <a:p>
            <a:pPr algn="ctr">
              <a:lnSpc>
                <a:spcPct val="90000"/>
              </a:lnSpc>
              <a:defRPr/>
            </a:pPr>
            <a:endParaRPr lang="ru-RU" sz="2000" dirty="0"/>
          </a:p>
          <a:p>
            <a:pPr algn="ctr">
              <a:lnSpc>
                <a:spcPct val="90000"/>
              </a:lnSpc>
              <a:defRPr/>
            </a:pPr>
            <a:endParaRPr lang="ru-RU" sz="2000" dirty="0"/>
          </a:p>
          <a:p>
            <a:pPr algn="ctr">
              <a:lnSpc>
                <a:spcPct val="90000"/>
              </a:lnSpc>
              <a:defRPr/>
            </a:pPr>
            <a:endParaRPr lang="ru-RU" sz="2000" dirty="0"/>
          </a:p>
        </p:txBody>
      </p:sp>
      <p:sp>
        <p:nvSpPr>
          <p:cNvPr id="6" name="TextBox 4"/>
          <p:cNvSpPr>
            <a:spLocks/>
          </p:cNvSpPr>
          <p:nvPr/>
        </p:nvSpPr>
        <p:spPr bwMode="auto">
          <a:xfrm>
            <a:off x="0" y="6525344"/>
            <a:ext cx="91440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ru-RU" sz="1200" i="1" dirty="0" smtClean="0">
                <a:latin typeface="Times New Roman"/>
                <a:cs typeface="Times New Roman"/>
              </a:rPr>
              <a:t>2022</a:t>
            </a:r>
            <a:endParaRPr lang="ru-RU" sz="1200" i="1" dirty="0">
              <a:latin typeface="Times New Roman"/>
              <a:cs typeface="Times New Roman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611560" y="1988840"/>
            <a:ext cx="8064896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dirty="0">
                <a:latin typeface="PT Astra Serif" pitchFamily="18" charset="-52"/>
                <a:ea typeface="PT Astra Serif" pitchFamily="18" charset="-52"/>
              </a:rPr>
              <a:t>По окончании проведения контрольного (надзорного) мероприятия, предусматривающего взаимодействие с контролируемым лицом, составляется </a:t>
            </a:r>
            <a:r>
              <a:rPr lang="ru-RU" b="1" dirty="0">
                <a:latin typeface="PT Astra Serif" pitchFamily="18" charset="-52"/>
                <a:ea typeface="PT Astra Serif" pitchFamily="18" charset="-52"/>
              </a:rPr>
              <a:t>акт контрольного (надзорного) мероприятия.</a:t>
            </a:r>
          </a:p>
          <a:p>
            <a:pPr algn="ctr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srgbClr val="000000"/>
              </a:solidFill>
              <a:latin typeface="PT Astra Serif"/>
            </a:endParaRPr>
          </a:p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ru-RU" dirty="0">
                <a:solidFill>
                  <a:srgbClr val="000000"/>
                </a:solidFill>
                <a:latin typeface="PT Astra Serif"/>
              </a:rPr>
              <a:t>Досудебный порядок подачи жалобы </a:t>
            </a:r>
            <a:endParaRPr lang="ru-RU" dirty="0"/>
          </a:p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ru-RU" dirty="0"/>
              <a:t> </a:t>
            </a:r>
          </a:p>
          <a:p>
            <a:pPr indent="450215" algn="just">
              <a:spcBef>
                <a:spcPts val="0"/>
              </a:spcBef>
              <a:spcAft>
                <a:spcPts val="0"/>
              </a:spcAft>
            </a:pPr>
            <a:r>
              <a:rPr lang="ru-RU" dirty="0">
                <a:solidFill>
                  <a:srgbClr val="000000"/>
                </a:solidFill>
                <a:latin typeface="PT Astra Serif"/>
              </a:rPr>
              <a:t>Досудебное обжалование решений контрольного органа, действий (бездействия) его должностных лиц осуществляется в соответствии с положениями Федерального закона № 248-ФЗ.</a:t>
            </a:r>
            <a:endParaRPr lang="ru-RU" dirty="0"/>
          </a:p>
          <a:p>
            <a:pPr indent="450000" algn="just"/>
            <a:r>
              <a:rPr lang="ru-RU" dirty="0">
                <a:solidFill>
                  <a:srgbClr val="000000"/>
                </a:solidFill>
                <a:latin typeface="PT Astra Serif"/>
              </a:rPr>
              <a:t>Жалоба на решение контрольного органа, действия (бездействие) его должностных лиц рассматривается руководителем данного контрольного органа, в его отсутствие - исполняющим обязанности руководителя.</a:t>
            </a:r>
          </a:p>
          <a:p>
            <a:pPr indent="450000" algn="just"/>
            <a:r>
              <a:rPr lang="ru-RU" dirty="0" smtClean="0">
                <a:solidFill>
                  <a:srgbClr val="000000"/>
                </a:solidFill>
                <a:latin typeface="PT Astra Serif"/>
              </a:rPr>
              <a:t>Жалоба </a:t>
            </a:r>
            <a:r>
              <a:rPr lang="ru-RU" dirty="0">
                <a:solidFill>
                  <a:srgbClr val="000000"/>
                </a:solidFill>
                <a:latin typeface="PT Astra Serif"/>
              </a:rPr>
              <a:t>на действия (бездействие) руководителя (исполняющего обязанности руководителя) контрольного органа рассматривается заместителем Губернатора Томской области по социальной политике</a:t>
            </a:r>
            <a:r>
              <a:rPr lang="ru-RU" dirty="0"/>
              <a:t>.</a:t>
            </a:r>
          </a:p>
          <a:p>
            <a:pPr algn="just"/>
            <a:endParaRPr lang="ru-RU" b="1" dirty="0">
              <a:latin typeface="PT Astra Serif" pitchFamily="18" charset="-52"/>
              <a:ea typeface="PT Astra Serif" pitchFamily="18" charset="-52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4" name="Рисунок 1"/>
          <p:cNvPicPr>
            <a:picLocks noChangeAspect="1"/>
          </p:cNvPicPr>
          <p:nvPr/>
        </p:nvPicPr>
        <p:blipFill>
          <a:blip r:embed="rId2"/>
          <a:stretch/>
        </p:blipFill>
        <p:spPr bwMode="auto">
          <a:xfrm>
            <a:off x="0" y="0"/>
            <a:ext cx="9144000" cy="1592152"/>
          </a:xfrm>
          <a:prstGeom prst="rect">
            <a:avLst/>
          </a:prstGeom>
        </p:spPr>
      </p:pic>
      <p:sp>
        <p:nvSpPr>
          <p:cNvPr id="5" name="Подзаголовок 3"/>
          <p:cNvSpPr>
            <a:spLocks noGrp="1"/>
          </p:cNvSpPr>
          <p:nvPr>
            <p:ph type="subTitle" idx="1"/>
          </p:nvPr>
        </p:nvSpPr>
        <p:spPr bwMode="auto">
          <a:xfrm>
            <a:off x="395536" y="1700808"/>
            <a:ext cx="8280919" cy="4824536"/>
          </a:xfrm>
        </p:spPr>
        <p:txBody>
          <a:bodyPr/>
          <a:lstStyle/>
          <a:p>
            <a:pPr algn="ctr">
              <a:defRPr/>
            </a:pPr>
            <a:endParaRPr lang="ru-RU" dirty="0"/>
          </a:p>
          <a:p>
            <a:pPr algn="ctr">
              <a:defRPr/>
            </a:pPr>
            <a:endParaRPr lang="ru-RU" dirty="0"/>
          </a:p>
          <a:p>
            <a:pPr algn="ctr">
              <a:defRPr/>
            </a:pPr>
            <a:endParaRPr lang="ru-RU" dirty="0"/>
          </a:p>
          <a:p>
            <a:pPr algn="ctr">
              <a:defRPr/>
            </a:pPr>
            <a:endParaRPr lang="ru-RU" dirty="0"/>
          </a:p>
          <a:p>
            <a:pPr algn="ctr">
              <a:defRPr/>
            </a:pPr>
            <a:endParaRPr lang="ru-RU" dirty="0"/>
          </a:p>
          <a:p>
            <a:pPr algn="ctr">
              <a:defRPr/>
            </a:pPr>
            <a:endParaRPr lang="ru-RU" dirty="0"/>
          </a:p>
          <a:p>
            <a:pPr algn="ctr">
              <a:defRPr/>
            </a:pPr>
            <a:endParaRPr lang="ru-RU" dirty="0"/>
          </a:p>
        </p:txBody>
      </p:sp>
      <p:sp>
        <p:nvSpPr>
          <p:cNvPr id="6" name="TextBox 4"/>
          <p:cNvSpPr>
            <a:spLocks/>
          </p:cNvSpPr>
          <p:nvPr/>
        </p:nvSpPr>
        <p:spPr bwMode="auto">
          <a:xfrm>
            <a:off x="0" y="6525344"/>
            <a:ext cx="91440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ru-RU" sz="1200" i="1" dirty="0" smtClean="0">
                <a:latin typeface="Times New Roman"/>
                <a:cs typeface="Times New Roman"/>
              </a:rPr>
              <a:t>2022</a:t>
            </a:r>
            <a:endParaRPr lang="ru-RU" sz="1200" i="1" dirty="0">
              <a:latin typeface="Times New Roman"/>
              <a:cs typeface="Times New Roman"/>
            </a:endParaRPr>
          </a:p>
        </p:txBody>
      </p:sp>
      <p:sp>
        <p:nvSpPr>
          <p:cNvPr id="8" name="TextBox 2"/>
          <p:cNvSpPr>
            <a:spLocks/>
          </p:cNvSpPr>
          <p:nvPr/>
        </p:nvSpPr>
        <p:spPr bwMode="auto">
          <a:xfrm>
            <a:off x="971599" y="1700809"/>
            <a:ext cx="792088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endParaRPr lang="ru-RU" sz="1600" b="1" dirty="0">
              <a:solidFill>
                <a:schemeClr val="tx2"/>
              </a:solidFill>
              <a:latin typeface="Times New Roman"/>
              <a:cs typeface="Times New Roman"/>
            </a:endParaRPr>
          </a:p>
          <a:p>
            <a:pPr>
              <a:defRPr/>
            </a:pPr>
            <a:endParaRPr lang="ru-RU" sz="1600" b="1" dirty="0">
              <a:solidFill>
                <a:schemeClr val="tx2"/>
              </a:solidFill>
              <a:latin typeface="Times New Roman"/>
              <a:cs typeface="Times New Roman"/>
            </a:endParaRPr>
          </a:p>
          <a:p>
            <a:pPr>
              <a:defRPr/>
            </a:pPr>
            <a:endParaRPr lang="ru-RU" sz="1600" b="1" dirty="0">
              <a:solidFill>
                <a:schemeClr val="tx2"/>
              </a:solidFill>
              <a:latin typeface="Times New Roman"/>
              <a:cs typeface="Times New Roman"/>
            </a:endParaRPr>
          </a:p>
          <a:p>
            <a:pPr>
              <a:defRPr/>
            </a:pPr>
            <a:endParaRPr lang="ru-RU" sz="1600" b="1" dirty="0">
              <a:solidFill>
                <a:schemeClr val="tx2"/>
              </a:solidFill>
              <a:latin typeface="Times New Roman"/>
              <a:cs typeface="Times New Roman"/>
            </a:endParaRPr>
          </a:p>
          <a:p>
            <a:pPr>
              <a:defRPr/>
            </a:pPr>
            <a:endParaRPr lang="ru-RU" sz="1600" b="1" dirty="0">
              <a:solidFill>
                <a:schemeClr val="tx2"/>
              </a:solidFill>
              <a:latin typeface="Times New Roman"/>
              <a:cs typeface="Times New Roman"/>
            </a:endParaRPr>
          </a:p>
          <a:p>
            <a:pPr>
              <a:defRPr/>
            </a:pPr>
            <a:endParaRPr lang="ru-RU" sz="1600" b="1" dirty="0">
              <a:solidFill>
                <a:schemeClr val="tx2"/>
              </a:solidFill>
              <a:latin typeface="Times New Roman"/>
              <a:cs typeface="Times New Roman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539552" y="1844824"/>
            <a:ext cx="8280920" cy="42319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ru-RU" sz="1200" dirty="0">
                <a:solidFill>
                  <a:srgbClr val="000000"/>
                </a:solidFill>
                <a:latin typeface="PT Astra Serif"/>
              </a:rPr>
              <a:t>Критерии </a:t>
            </a:r>
            <a:endParaRPr lang="ru-RU" sz="1200" dirty="0"/>
          </a:p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ru-RU" sz="1200" dirty="0">
                <a:solidFill>
                  <a:srgbClr val="000000"/>
                </a:solidFill>
                <a:latin typeface="PT Astra Serif"/>
              </a:rPr>
              <a:t>отнесения объектов регионального государственного контроля (надзора) </a:t>
            </a:r>
            <a:endParaRPr lang="ru-RU" sz="1200" dirty="0"/>
          </a:p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ru-RU" sz="1200" dirty="0">
                <a:solidFill>
                  <a:srgbClr val="000000"/>
                </a:solidFill>
                <a:latin typeface="PT Astra Serif"/>
              </a:rPr>
              <a:t>в сфере социального обслуживания к категориям </a:t>
            </a:r>
            <a:r>
              <a:rPr lang="ru-RU" sz="1200" dirty="0" smtClean="0">
                <a:solidFill>
                  <a:srgbClr val="000000"/>
                </a:solidFill>
                <a:latin typeface="PT Astra Serif"/>
              </a:rPr>
              <a:t>риска</a:t>
            </a:r>
            <a:r>
              <a:rPr lang="ru-RU" sz="1200" dirty="0"/>
              <a:t> </a:t>
            </a:r>
          </a:p>
          <a:p>
            <a:pPr indent="450215" algn="ctr">
              <a:spcBef>
                <a:spcPts val="0"/>
              </a:spcBef>
              <a:spcAft>
                <a:spcPts val="0"/>
              </a:spcAft>
            </a:pPr>
            <a:r>
              <a:rPr lang="ru-RU" sz="1200" dirty="0"/>
              <a:t> </a:t>
            </a:r>
          </a:p>
          <a:p>
            <a:pPr indent="450215" algn="just">
              <a:spcBef>
                <a:spcPts val="0"/>
              </a:spcBef>
              <a:spcAft>
                <a:spcPts val="0"/>
              </a:spcAft>
            </a:pPr>
            <a:r>
              <a:rPr lang="ru-RU" sz="1300" dirty="0">
                <a:solidFill>
                  <a:srgbClr val="000000"/>
                </a:solidFill>
                <a:latin typeface="PT Astra Serif"/>
              </a:rPr>
              <a:t>Критериями отнесения объектов регионального государственного контроля (надзора) в сфере социального обслуживания к категориям риска с учетом тяжести и вероятности причинения поставщиками социальных услуг вреда (ущерба) охраняемым законом ценностям в результате наступления негативных событий, </a:t>
            </a:r>
            <a:br>
              <a:rPr lang="ru-RU" sz="1300" dirty="0">
                <a:solidFill>
                  <a:srgbClr val="000000"/>
                </a:solidFill>
                <a:latin typeface="PT Astra Serif"/>
              </a:rPr>
            </a:br>
            <a:r>
              <a:rPr lang="ru-RU" sz="1300" dirty="0">
                <a:solidFill>
                  <a:srgbClr val="000000"/>
                </a:solidFill>
                <a:latin typeface="PT Astra Serif"/>
              </a:rPr>
              <a:t> а также вероятности несоблюдения ими обязательных требований являются:</a:t>
            </a:r>
            <a:endParaRPr lang="ru-RU" sz="1300" dirty="0"/>
          </a:p>
          <a:p>
            <a:pPr algn="just">
              <a:buAutoNum type="arabicParenR"/>
            </a:pPr>
            <a:r>
              <a:rPr lang="ru-RU" sz="1300" dirty="0" smtClean="0">
                <a:solidFill>
                  <a:srgbClr val="000000"/>
                </a:solidFill>
                <a:latin typeface="PT Astra Serif"/>
              </a:rPr>
              <a:t>к </a:t>
            </a:r>
            <a:r>
              <a:rPr lang="ru-RU" sz="1300" dirty="0">
                <a:solidFill>
                  <a:srgbClr val="000000"/>
                </a:solidFill>
                <a:latin typeface="PT Astra Serif"/>
              </a:rPr>
              <a:t>категории </a:t>
            </a:r>
            <a:r>
              <a:rPr lang="ru-RU" sz="1300" b="1" dirty="0">
                <a:solidFill>
                  <a:srgbClr val="000000"/>
                </a:solidFill>
                <a:latin typeface="PT Astra Serif"/>
              </a:rPr>
              <a:t>высокого риска </a:t>
            </a:r>
            <a:r>
              <a:rPr lang="ru-RU" sz="1300" dirty="0">
                <a:solidFill>
                  <a:srgbClr val="000000"/>
                </a:solidFill>
                <a:latin typeface="PT Astra Serif"/>
              </a:rPr>
              <a:t>- деятельность поставщиков социальных услуг, у которых за последние три года выявлены нарушения обязательных требований в сфере социального обслуживания и имеется постановление о назначении административного наказания по </a:t>
            </a:r>
            <a:r>
              <a:rPr lang="ru-RU" sz="1300" dirty="0">
                <a:solidFill>
                  <a:srgbClr val="000000"/>
                </a:solidFill>
                <a:latin typeface="PT Astra Serif"/>
                <a:hlinkClick r:id="rId3"/>
              </a:rPr>
              <a:t>статье 9.13, </a:t>
            </a:r>
            <a:r>
              <a:rPr lang="ru-RU" sz="1300" dirty="0">
                <a:solidFill>
                  <a:srgbClr val="000000"/>
                </a:solidFill>
                <a:latin typeface="PT Astra Serif"/>
                <a:hlinkClick r:id="rId4"/>
              </a:rPr>
              <a:t>части 1 статьи 19.4, </a:t>
            </a:r>
            <a:r>
              <a:rPr lang="ru-RU" sz="1300" dirty="0">
                <a:solidFill>
                  <a:srgbClr val="000000"/>
                </a:solidFill>
                <a:latin typeface="PT Astra Serif"/>
                <a:hlinkClick r:id="rId5"/>
              </a:rPr>
              <a:t>части 1 статьи 19.4.1, </a:t>
            </a:r>
            <a:r>
              <a:rPr lang="ru-RU" sz="1300" dirty="0">
                <a:solidFill>
                  <a:srgbClr val="000000"/>
                </a:solidFill>
                <a:latin typeface="PT Astra Serif"/>
                <a:hlinkClick r:id="rId6"/>
              </a:rPr>
              <a:t>части 1 статьи 19.5, </a:t>
            </a:r>
            <a:r>
              <a:rPr lang="ru-RU" sz="1300" dirty="0">
                <a:solidFill>
                  <a:srgbClr val="000000"/>
                </a:solidFill>
                <a:latin typeface="PT Astra Serif"/>
                <a:hlinkClick r:id="rId7"/>
              </a:rPr>
              <a:t>статье 19.7 Кодекса Российской Федерации об административных правонарушениях</a:t>
            </a:r>
            <a:r>
              <a:rPr lang="ru-RU" sz="1300" dirty="0" smtClean="0">
                <a:solidFill>
                  <a:srgbClr val="000000"/>
                </a:solidFill>
                <a:latin typeface="PT Astra Serif"/>
                <a:hlinkClick r:id="rId7"/>
              </a:rPr>
              <a:t>;</a:t>
            </a:r>
            <a:endParaRPr lang="ru-RU" sz="1300" dirty="0">
              <a:solidFill>
                <a:srgbClr val="000000"/>
              </a:solidFill>
              <a:latin typeface="PT Astra Serif"/>
              <a:hlinkClick r:id="rId7"/>
            </a:endParaRPr>
          </a:p>
          <a:p>
            <a:pPr algn="just"/>
            <a:r>
              <a:rPr lang="ru-RU" sz="1300" dirty="0">
                <a:solidFill>
                  <a:srgbClr val="000000"/>
                </a:solidFill>
                <a:latin typeface="PT Astra Serif"/>
              </a:rPr>
              <a:t>2) к категории </a:t>
            </a:r>
            <a:r>
              <a:rPr lang="ru-RU" sz="1300" b="1" dirty="0">
                <a:solidFill>
                  <a:srgbClr val="000000"/>
                </a:solidFill>
                <a:latin typeface="PT Astra Serif"/>
              </a:rPr>
              <a:t>значительного риска </a:t>
            </a:r>
            <a:r>
              <a:rPr lang="ru-RU" sz="1300" dirty="0">
                <a:solidFill>
                  <a:srgbClr val="000000"/>
                </a:solidFill>
                <a:latin typeface="PT Astra Serif"/>
              </a:rPr>
              <a:t>- деятельность поставщиков социальных услуг, у которых в ходе последнего контрольного мероприятия выявлены нарушения обязательных требований в сфере социального обслуживания;</a:t>
            </a:r>
          </a:p>
          <a:p>
            <a:pPr algn="just"/>
            <a:r>
              <a:rPr lang="ru-RU" sz="1300" dirty="0">
                <a:solidFill>
                  <a:srgbClr val="000000"/>
                </a:solidFill>
                <a:latin typeface="PT Astra Serif"/>
              </a:rPr>
              <a:t>3) к категории </a:t>
            </a:r>
            <a:r>
              <a:rPr lang="ru-RU" sz="1300" b="1" dirty="0">
                <a:solidFill>
                  <a:srgbClr val="000000"/>
                </a:solidFill>
                <a:latin typeface="PT Astra Serif"/>
              </a:rPr>
              <a:t>среднего риска </a:t>
            </a:r>
            <a:r>
              <a:rPr lang="ru-RU" sz="1300" dirty="0">
                <a:solidFill>
                  <a:srgbClr val="000000"/>
                </a:solidFill>
                <a:latin typeface="PT Astra Serif"/>
              </a:rPr>
              <a:t>- деятельность поставщиков социальных услуг, у которых в ходе последнего контрольного мероприятия не выявлены нарушения обязательных требований в сфере социального обслуживания, и (или) поставщик социальных услуг предоставляет социальные услуги в стационарной форме социального обслуживания, полустационарной форме социального обслуживания;</a:t>
            </a:r>
          </a:p>
          <a:p>
            <a:pPr algn="just"/>
            <a:r>
              <a:rPr lang="ru-RU" sz="1300" dirty="0">
                <a:solidFill>
                  <a:srgbClr val="000000"/>
                </a:solidFill>
                <a:latin typeface="PT Astra Serif"/>
              </a:rPr>
              <a:t>4) к категории </a:t>
            </a:r>
            <a:r>
              <a:rPr lang="ru-RU" sz="1300" b="1" dirty="0">
                <a:solidFill>
                  <a:srgbClr val="000000"/>
                </a:solidFill>
                <a:latin typeface="PT Astra Serif"/>
              </a:rPr>
              <a:t>низкого риска </a:t>
            </a:r>
            <a:r>
              <a:rPr lang="ru-RU" sz="1300" dirty="0">
                <a:solidFill>
                  <a:srgbClr val="000000"/>
                </a:solidFill>
                <a:latin typeface="PT Astra Serif"/>
              </a:rPr>
              <a:t>- деятельность поставщиков социальных услуг, которая не отнесена к категории высокого, значительного и среднего риска.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4" name="Рисунок 1"/>
          <p:cNvPicPr>
            <a:picLocks noChangeAspect="1"/>
          </p:cNvPicPr>
          <p:nvPr/>
        </p:nvPicPr>
        <p:blipFill>
          <a:blip r:embed="rId2"/>
          <a:stretch/>
        </p:blipFill>
        <p:spPr bwMode="auto">
          <a:xfrm>
            <a:off x="0" y="0"/>
            <a:ext cx="9144000" cy="1592152"/>
          </a:xfrm>
          <a:prstGeom prst="rect">
            <a:avLst/>
          </a:prstGeom>
        </p:spPr>
      </p:pic>
      <p:sp>
        <p:nvSpPr>
          <p:cNvPr id="5" name="Подзаголовок 3"/>
          <p:cNvSpPr>
            <a:spLocks noGrp="1"/>
          </p:cNvSpPr>
          <p:nvPr>
            <p:ph type="subTitle" idx="1"/>
          </p:nvPr>
        </p:nvSpPr>
        <p:spPr bwMode="auto">
          <a:xfrm>
            <a:off x="395536" y="1844824"/>
            <a:ext cx="8280919" cy="4680520"/>
          </a:xfrm>
        </p:spPr>
        <p:txBody>
          <a:bodyPr/>
          <a:lstStyle/>
          <a:p>
            <a:pPr algn="just">
              <a:defRPr/>
            </a:pPr>
            <a:endParaRPr lang="ru-RU" sz="1600" dirty="0">
              <a:latin typeface="Times New Roman"/>
              <a:cs typeface="Times New Roman"/>
            </a:endParaRPr>
          </a:p>
          <a:p>
            <a:pPr lvl="0" algn="just">
              <a:defRPr/>
            </a:pPr>
            <a:endParaRPr lang="ru-RU" sz="1600">
              <a:solidFill>
                <a:schemeClr val="tx1"/>
              </a:solidFill>
              <a:latin typeface="Times New Roman"/>
              <a:cs typeface="Times New Roman"/>
            </a:endParaRPr>
          </a:p>
          <a:p>
            <a:pPr lvl="0">
              <a:spcBef>
                <a:spcPts val="0"/>
              </a:spcBef>
              <a:spcAft>
                <a:spcPts val="0"/>
              </a:spcAft>
              <a:buClrTx/>
              <a:buSzTx/>
              <a:defRPr/>
            </a:pPr>
            <a:endParaRPr lang="ru-RU" sz="1600">
              <a:solidFill>
                <a:schemeClr val="tx1"/>
              </a:solidFill>
              <a:latin typeface="Times New Roman"/>
              <a:ea typeface="Calibri"/>
              <a:cs typeface="Times New Roman"/>
            </a:endParaRPr>
          </a:p>
        </p:txBody>
      </p:sp>
      <p:sp>
        <p:nvSpPr>
          <p:cNvPr id="6" name="TextBox 4"/>
          <p:cNvSpPr>
            <a:spLocks/>
          </p:cNvSpPr>
          <p:nvPr/>
        </p:nvSpPr>
        <p:spPr bwMode="auto">
          <a:xfrm>
            <a:off x="0" y="6525344"/>
            <a:ext cx="91440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ru-RU" sz="1200" i="1" dirty="0" smtClean="0">
                <a:latin typeface="Times New Roman"/>
                <a:cs typeface="Times New Roman"/>
              </a:rPr>
              <a:t>2022</a:t>
            </a:r>
            <a:endParaRPr lang="ru-RU" sz="1200" i="1" dirty="0">
              <a:latin typeface="Times New Roman"/>
              <a:cs typeface="Times New Roman"/>
            </a:endParaRPr>
          </a:p>
        </p:txBody>
      </p:sp>
      <p:pic>
        <p:nvPicPr>
          <p:cNvPr id="7" name="Рисунок 2"/>
          <p:cNvPicPr>
            <a:picLocks noChangeAspect="1"/>
          </p:cNvPicPr>
          <p:nvPr/>
        </p:nvPicPr>
        <p:blipFill>
          <a:blip r:embed="rId3"/>
          <a:stretch/>
        </p:blipFill>
        <p:spPr bwMode="auto">
          <a:xfrm>
            <a:off x="5724128" y="4869159"/>
            <a:ext cx="2761488" cy="1164336"/>
          </a:xfrm>
          <a:prstGeom prst="rect">
            <a:avLst/>
          </a:prstGeom>
        </p:spPr>
      </p:pic>
      <p:sp>
        <p:nvSpPr>
          <p:cNvPr id="8" name="TextBox 5"/>
          <p:cNvSpPr>
            <a:spLocks/>
          </p:cNvSpPr>
          <p:nvPr/>
        </p:nvSpPr>
        <p:spPr bwMode="auto">
          <a:xfrm>
            <a:off x="755576" y="1916832"/>
            <a:ext cx="792088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defRPr/>
            </a:pPr>
            <a:endParaRPr lang="ru-RU" sz="2400" b="1" i="1">
              <a:solidFill>
                <a:schemeClr val="accent1">
                  <a:lumMod val="75000"/>
                </a:schemeClr>
              </a:solidFill>
              <a:latin typeface="Times New Roman"/>
              <a:cs typeface="Times New Roman"/>
            </a:endParaRPr>
          </a:p>
          <a:p>
            <a:pPr lvl="0" algn="ctr">
              <a:defRPr/>
            </a:pPr>
            <a:endParaRPr lang="ru-RU" sz="2400" b="1" i="1">
              <a:solidFill>
                <a:schemeClr val="accent1">
                  <a:lumMod val="75000"/>
                </a:schemeClr>
              </a:solidFill>
              <a:latin typeface="Times New Roman"/>
              <a:cs typeface="Times New Roman"/>
            </a:endParaRPr>
          </a:p>
          <a:p>
            <a:pPr lvl="0" algn="ctr">
              <a:defRPr/>
            </a:pPr>
            <a:endParaRPr lang="ru-RU" sz="2400" b="1" i="1">
              <a:solidFill>
                <a:schemeClr val="accent1">
                  <a:lumMod val="75000"/>
                </a:schemeClr>
              </a:solidFill>
              <a:latin typeface="Times New Roman"/>
              <a:cs typeface="Times New Roman"/>
            </a:endParaRPr>
          </a:p>
          <a:p>
            <a:pPr lvl="0" algn="ctr">
              <a:defRPr/>
            </a:pPr>
            <a:r>
              <a:rPr lang="ru-RU" sz="2400" b="1" i="1">
                <a:solidFill>
                  <a:schemeClr val="accent1">
                    <a:lumMod val="75000"/>
                  </a:schemeClr>
                </a:solidFill>
                <a:latin typeface="Times New Roman"/>
                <a:cs typeface="Times New Roman"/>
              </a:rPr>
              <a:t>СПАСИБО ЗА ВНИМАНИЕ!</a:t>
            </a:r>
            <a:endParaRPr lang="en-US" sz="2400" b="1" i="1">
              <a:solidFill>
                <a:schemeClr val="accent1">
                  <a:lumMod val="75000"/>
                </a:schemeClr>
              </a:solidFill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Воздушный поток">
  <a:themeElements>
    <a:clrScheme name="Бумажная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Воздушный поток">
      <a:majorFont>
        <a:latin typeface="Trebuchet MS"/>
        <a:ea typeface="Arial"/>
        <a:cs typeface="Arial"/>
      </a:majorFont>
      <a:minorFont>
        <a:latin typeface="Trebuchet MS"/>
        <a:ea typeface="Arial"/>
        <a:cs typeface="Arial"/>
      </a:minorFont>
    </a:fontScheme>
    <a:fmtScheme name="Воздушный поток">
      <a:fillStyleLst>
        <a:solidFill>
          <a:schemeClr val="phClr"/>
        </a:solidFill>
        <a:gradFill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/>
        </a:gradFill>
        <a:gradFill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/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68</TotalTime>
  <Words>294</Words>
  <Application>Microsoft Office PowerPoint</Application>
  <DocSecurity>0</DocSecurity>
  <PresentationFormat>Экран (4:3)</PresentationFormat>
  <Paragraphs>90</Paragraphs>
  <Slides>9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7" baseType="lpstr">
      <vt:lpstr>Arial</vt:lpstr>
      <vt:lpstr>Calibri</vt:lpstr>
      <vt:lpstr>Georgia</vt:lpstr>
      <vt:lpstr>PT Astra Serif</vt:lpstr>
      <vt:lpstr>PT Serif</vt:lpstr>
      <vt:lpstr>Times New Roman</vt:lpstr>
      <vt:lpstr>Trebuchet MS</vt:lpstr>
      <vt:lpstr>Воздушный поток</vt:lpstr>
      <vt:lpstr>Региональный государственный контроль (надзор) в сфере социального обслуживания в отношении поставщиков социальных услуг, осуществляющих социальное обслуживание в отношении совершеннолетних граждан в Томской области  </vt:lpstr>
      <vt:lpstr>О внедрении реформы контрольной (надзорной) деятельности в субъектах Российской Федерации  С 01.07.2021 вступил с вилу Федеральный закон от 31 июля 2020 г. № 248-ФЗ «О государственном контроле (надзоре) и муниципальном контроле в Российской Федерации» </vt:lpstr>
      <vt:lpstr>   Целью Федерального закона понимается деятельность контрольных (надзорных) органов, направленная на предупреждение, выявление и пресечение нарушений обязательных требований, осуществляемая в пределах полномочий указанных органов посредством профилактики нарушений обязательных требований, оценки соблюдения гражданами и организациями обязательных требований, выявления их нарушений, принятия предусмотренных законодательством Российской Федерации мер по пресечению выявленных нарушений обязательных требований, устранению их последствий и (или) восстановлению правового положения, существовавшего до возникновения таких нарушений. 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Manager/>
  <Company/>
  <LinksUpToDate>false</LinksUpToDate>
  <SharedDoc>false</SharedDoc>
  <HyperlinkBase/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subject/>
  <dc:creator>Татьяна Владимировна Стерхова</dc:creator>
  <cp:keywords/>
  <dc:description/>
  <cp:lastModifiedBy>Светлана Александровна Ильиных</cp:lastModifiedBy>
  <cp:revision>43</cp:revision>
  <dcterms:created xsi:type="dcterms:W3CDTF">2020-09-03T10:15:09Z</dcterms:created>
  <dcterms:modified xsi:type="dcterms:W3CDTF">2022-06-03T04:38:29Z</dcterms:modified>
  <cp:category/>
  <dc:identifier/>
  <cp:contentStatus/>
  <dc:language/>
  <cp:version/>
</cp:coreProperties>
</file>