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82" r:id="rId10"/>
    <p:sldId id="28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hyperlink" Target="consultantplus://offline/ref=9999E0610943575F9BC9A38697F7E58AB917883AE2E1FEF5C0DEEEC9C09B800305BCB02B29804065055F7579031D739795F89F24A1FC22lE31K" TargetMode="External"/><Relationship Id="rId117" Type="http://schemas.openxmlformats.org/officeDocument/2006/relationships/hyperlink" Target="consultantplus://offline/ref=09C7C3289F41C22E9F2AE46447E4500A65B163468FFA48F5F2587BF347A9A31471E46085A17CF55492340B9494C6AD68C885C7F02FA77Ah214K" TargetMode="External"/><Relationship Id="rId21" Type="http://schemas.openxmlformats.org/officeDocument/2006/relationships/hyperlink" Target="consultantplus://offline/ref=9999E0610943575F9BC9A38697F7E58AB917883AE2E1FEF5C0DEEEC9C09B800305BCB02B29804364055F7579031D739795F89F24A1FC22lE31K" TargetMode="External"/><Relationship Id="rId42" Type="http://schemas.openxmlformats.org/officeDocument/2006/relationships/hyperlink" Target="consultantplus://offline/ref=9999E0610943575F9BC9A38697F7E58AB917883AE2E1FEF5C0DEEEC9C09B800305BCB02B29834760055F7579031D739795F89F24A1FC22lE31K" TargetMode="External"/><Relationship Id="rId47" Type="http://schemas.openxmlformats.org/officeDocument/2006/relationships/hyperlink" Target="consultantplus://offline/ref=9999E0610943575F9BC9A38697F7E58AB917883AE2E1FEF5C0DEEEC9C09B800305BCB02B29834B67055F7579031D739795F89F24A1FC22lE31K" TargetMode="External"/><Relationship Id="rId63" Type="http://schemas.openxmlformats.org/officeDocument/2006/relationships/hyperlink" Target="consultantplus://offline/ref=09C7C3289F41C22E9F2AE46447E4500A65B163468FFA48F5F2587BF347A9A31471E46085A17BF15892340B9494C6AD68C885C7F02FA77Ah214K" TargetMode="External"/><Relationship Id="rId68" Type="http://schemas.openxmlformats.org/officeDocument/2006/relationships/hyperlink" Target="consultantplus://offline/ref=09C7C3289F41C22E9F2AE46447E4500A65B163468FFA48F5F2587BF347A9A31471E46085A17BF05F92340B9494C6AD68C885C7F02FA77Ah214K" TargetMode="External"/><Relationship Id="rId84" Type="http://schemas.openxmlformats.org/officeDocument/2006/relationships/hyperlink" Target="consultantplus://offline/ref=09C7C3289F41C22E9F2AE46447E4500A65B163468FFA48F5F2587BF347A9A31471E46085A178F35D92340B9494C6AD68C885C7F02FA77Ah214K" TargetMode="External"/><Relationship Id="rId89" Type="http://schemas.openxmlformats.org/officeDocument/2006/relationships/hyperlink" Target="consultantplus://offline/ref=09C7C3289F41C22E9F2AE46447E4500A65B163468FFA48F5F2587BF347A9A31471E46085A178FD5B92340B9494C6AD68C885C7F02FA77Ah214K" TargetMode="External"/><Relationship Id="rId112" Type="http://schemas.openxmlformats.org/officeDocument/2006/relationships/hyperlink" Target="consultantplus://offline/ref=09C7C3289F41C22E9F2AE46447E4500A65B163468FFA48F5F2587BF347A9A31471E46085A17EF05F92340B9494C6AD68C885C7F02FA77Ah214K" TargetMode="External"/><Relationship Id="rId16" Type="http://schemas.openxmlformats.org/officeDocument/2006/relationships/hyperlink" Target="consultantplus://offline/ref=9999E0610943575F9BC9A38697F7E58AB917883AE2E1FEF5C0DEEEC9C09B800305BCB02B29814B6B055F7579031D739795F89F24A1FC22lE31K" TargetMode="External"/><Relationship Id="rId107" Type="http://schemas.openxmlformats.org/officeDocument/2006/relationships/hyperlink" Target="consultantplus://offline/ref=09C7C3289F41C22E9F2AE46447E4500A65B163468FFA48F5F2587BF347A9A31471E46085A17EF75992340B9494C6AD68C885C7F02FA77Ah214K" TargetMode="External"/><Relationship Id="rId11" Type="http://schemas.openxmlformats.org/officeDocument/2006/relationships/hyperlink" Target="consultantplus://offline/ref=9999E0610943575F9BC9A38697F7E58AB917883AE2E1FEF5C0DEEEC9C09B800305BCB02B29814562055F7579031D739795F89F24A1FC22lE31K" TargetMode="External"/><Relationship Id="rId32" Type="http://schemas.openxmlformats.org/officeDocument/2006/relationships/hyperlink" Target="consultantplus://offline/ref=9999E0610943575F9BC9A38697F7E58AB917883AE2E1FEF5C0DEEEC9C09B800305BCB02B29804567055F7579031D739795F89F24A1FC22lE31K" TargetMode="External"/><Relationship Id="rId37" Type="http://schemas.openxmlformats.org/officeDocument/2006/relationships/hyperlink" Target="consultantplus://offline/ref=9999E0610943575F9BC9A38697F7E58AB917883AE2E1FEF5C0DEEEC9C09B800305BCB02B29804B65055F7579031D739795F89F24A1FC22lE31K" TargetMode="External"/><Relationship Id="rId53" Type="http://schemas.openxmlformats.org/officeDocument/2006/relationships/hyperlink" Target="consultantplus://offline/ref=9999E0610943575F9BC9A38697F7E58AB917883AE2E1FEF5C0DEEEC9C09B800305BCB02B29844B60055F7579031D739795F89F24A1FC22lE31K" TargetMode="External"/><Relationship Id="rId58" Type="http://schemas.openxmlformats.org/officeDocument/2006/relationships/hyperlink" Target="consultantplus://offline/ref=09C7C3289F41C22E9F2AE46447E4500A65B163468FFA48F5F2587BF347A9A31471E46085A17AF75A92340B9494C6AD68C885C7F02FA77Ah214K" TargetMode="External"/><Relationship Id="rId74" Type="http://schemas.openxmlformats.org/officeDocument/2006/relationships/hyperlink" Target="consultantplus://offline/ref=09C7C3289F41C22E9F2AE46447E4500A65B163468FFA48F5F2587BF347A9A31471E46085A17BFD5892340B9494C6AD68C885C7F02FA77Ah214K" TargetMode="External"/><Relationship Id="rId79" Type="http://schemas.openxmlformats.org/officeDocument/2006/relationships/hyperlink" Target="consultantplus://offline/ref=09C7C3289F41C22E9F2AE46447E4500A65B163468FFA48F5F2587BF347A9A31471E46085A178F55B92340B9494C6AD68C885C7F02FA77Ah214K" TargetMode="External"/><Relationship Id="rId102" Type="http://schemas.openxmlformats.org/officeDocument/2006/relationships/hyperlink" Target="consultantplus://offline/ref=09C7C3289F41C22E9F2AE46447E4500A65B163468FFA48F5F2587BF347A9A31471E46085A179FD5592340B9494C6AD68C885C7F02FA77Ah214K" TargetMode="External"/><Relationship Id="rId5" Type="http://schemas.openxmlformats.org/officeDocument/2006/relationships/hyperlink" Target="consultantplus://offline/ref=9999E0610943575F9BC9A38697F7E58AB917883AE2E1FEF5C0DEEEC9C09B800305BCB02B29814165055F7579031D739795F89F24A1FC22lE31K" TargetMode="External"/><Relationship Id="rId90" Type="http://schemas.openxmlformats.org/officeDocument/2006/relationships/hyperlink" Target="consultantplus://offline/ref=09C7C3289F41C22E9F2AE46447E4500A65B163468FFA48F5F2587BF347A9A31471E46085A178FC5E92340B9494C6AD68C885C7F02FA77Ah214K" TargetMode="External"/><Relationship Id="rId95" Type="http://schemas.openxmlformats.org/officeDocument/2006/relationships/hyperlink" Target="consultantplus://offline/ref=09C7C3289F41C22E9F2AE46447E4500A65B163468FFA48F5F2587BF347A9A31471E46085A179F65E92340B9494C6AD68C885C7F02FA77Ah214K" TargetMode="External"/><Relationship Id="rId22" Type="http://schemas.openxmlformats.org/officeDocument/2006/relationships/hyperlink" Target="consultantplus://offline/ref=9999E0610943575F9BC9A38697F7E58AB917883AE2E1FEF5C0DEEEC9C09B800305BCB02B2980436A055F7579031D739795F89F24A1FC22lE31K" TargetMode="External"/><Relationship Id="rId27" Type="http://schemas.openxmlformats.org/officeDocument/2006/relationships/hyperlink" Target="consultantplus://offline/ref=9999E0610943575F9BC9A38697F7E58AB917883AE2E1FEF5C0DEEEC9C09B800305BCB02B2980406B055F7579031D739795F89F24A1FC22lE31K" TargetMode="External"/><Relationship Id="rId43" Type="http://schemas.openxmlformats.org/officeDocument/2006/relationships/hyperlink" Target="consultantplus://offline/ref=9999E0610943575F9BC9A38697F7E58AB917883AE2E1FEF5C0DEEEC9C09B800305BCB02B29834765055F7579031D739795F89F24A1FC22lE31K" TargetMode="External"/><Relationship Id="rId48" Type="http://schemas.openxmlformats.org/officeDocument/2006/relationships/hyperlink" Target="consultantplus://offline/ref=9999E0610943575F9BC9A38697F7E58AB917883AE2E1FEF5C0DEEEC9C09B800305BCB02B2982426B055F7579031D739795F89F24A1FC22lE31K" TargetMode="External"/><Relationship Id="rId64" Type="http://schemas.openxmlformats.org/officeDocument/2006/relationships/hyperlink" Target="consultantplus://offline/ref=09C7C3289F41C22E9F2AE46447E4500A65B163468FFA48F5F2587BF347A9A31471E46085A17BF15A92340B9494C6AD68C885C7F02FA77Ah214K" TargetMode="External"/><Relationship Id="rId69" Type="http://schemas.openxmlformats.org/officeDocument/2006/relationships/hyperlink" Target="consultantplus://offline/ref=09C7C3289F41C22E9F2AE46447E4500A65B163468FFA48F5F2587BF347A9A31471E46085A17BF05892340B9494C6AD68C885C7F02FA77Ah214K" TargetMode="External"/><Relationship Id="rId113" Type="http://schemas.openxmlformats.org/officeDocument/2006/relationships/hyperlink" Target="consultantplus://offline/ref=09C7C3289F41C22E9F2AE46447E4500A65B163468FFA48F5F2587BF347A9A31471E46085A17EF05492340B9494C6AD68C885C7F02FA77Ah214K" TargetMode="External"/><Relationship Id="rId118" Type="http://schemas.openxmlformats.org/officeDocument/2006/relationships/hyperlink" Target="consultantplus://offline/ref=09C7C3289F41C22E9F2AE46447E4500A65B163468FFA48F5F2587BF347A9A31471E46085A17CF55592340B9494C6AD68C885C7F02FA77Ah214K" TargetMode="External"/><Relationship Id="rId80" Type="http://schemas.openxmlformats.org/officeDocument/2006/relationships/hyperlink" Target="consultantplus://offline/ref=09C7C3289F41C22E9F2AE46447E4500A65B163468FFA48F5F2587BF347A9A31471E46085A178F45D92340B9494C6AD68C885C7F02FA77Ah214K" TargetMode="External"/><Relationship Id="rId85" Type="http://schemas.openxmlformats.org/officeDocument/2006/relationships/hyperlink" Target="consultantplus://offline/ref=09C7C3289F41C22E9F2AE46447E4500A65B163468FFA48F5F2587BF347A9A31471E46085A178F35592340B9494C6AD68C885C7F02FA77Ah214K" TargetMode="External"/><Relationship Id="rId12" Type="http://schemas.openxmlformats.org/officeDocument/2006/relationships/hyperlink" Target="consultantplus://offline/ref=9999E0610943575F9BC9A38697F7E58AB917883AE2E1FEF5C0DEEEC9C09B800305BCB02B29814564055F7579031D739795F89F24A1FC22lE31K" TargetMode="External"/><Relationship Id="rId17" Type="http://schemas.openxmlformats.org/officeDocument/2006/relationships/hyperlink" Target="consultantplus://offline/ref=9999E0610943575F9BC9A38697F7E58AB917883AE2E1FEF5C0DEEEC9C09B800305BCB02B29804263055F7579031D739795F89F24A1FC22lE31K" TargetMode="External"/><Relationship Id="rId33" Type="http://schemas.openxmlformats.org/officeDocument/2006/relationships/hyperlink" Target="consultantplus://offline/ref=9999E0610943575F9BC9A38697F7E58AB917883AE2E1FEF5C0DEEEC9C09B800305BCB02B29804564055F7579031D739795F89F24A1FC22lE31K" TargetMode="External"/><Relationship Id="rId38" Type="http://schemas.openxmlformats.org/officeDocument/2006/relationships/hyperlink" Target="consultantplus://offline/ref=9999E0610943575F9BC9A38697F7E58AB917883AE2E1FEF5C0DEEEC9C09B800305BCB02B29804B6A055F7579031D739795F89F24A1FC22lE31K" TargetMode="External"/><Relationship Id="rId59" Type="http://schemas.openxmlformats.org/officeDocument/2006/relationships/hyperlink" Target="consultantplus://offline/ref=09C7C3289F41C22E9F2AE46447E4500A65B163468FFA48F5F2587BF347A9A31471E46085A17BF45F92340B9494C6AD68C885C7F02FA77Ah214K" TargetMode="External"/><Relationship Id="rId103" Type="http://schemas.openxmlformats.org/officeDocument/2006/relationships/hyperlink" Target="consultantplus://offline/ref=09C7C3289F41C22E9F2AE46447E4500A65B163468FFA48F5F2587BF347A9A31471E46085A179FC5F92340B9494C6AD68C885C7F02FA77Ah214K" TargetMode="External"/><Relationship Id="rId108" Type="http://schemas.openxmlformats.org/officeDocument/2006/relationships/hyperlink" Target="consultantplus://offline/ref=09C7C3289F41C22E9F2AE46447E4500A65B163468FFA48F5F2587BF347A9A31471E46085A17EF75A92340B9494C6AD68C885C7F02FA77Ah214K" TargetMode="External"/><Relationship Id="rId54" Type="http://schemas.openxmlformats.org/officeDocument/2006/relationships/hyperlink" Target="consultantplus://offline/ref=9999E0610943575F9BC9A38697F7E58AB917883AE2E1FEF5C0DEEEC9C09B800305BCB02B29864161055F7579031D739795F89F24A1FC22lE31K" TargetMode="External"/><Relationship Id="rId70" Type="http://schemas.openxmlformats.org/officeDocument/2006/relationships/hyperlink" Target="consultantplus://offline/ref=09C7C3289F41C22E9F2AE46447E4500A65B163468FFA48F5F2587BF347A9A31471E46085A17BF35E92340B9494C6AD68C885C7F02FA77Ah214K" TargetMode="External"/><Relationship Id="rId75" Type="http://schemas.openxmlformats.org/officeDocument/2006/relationships/hyperlink" Target="consultantplus://offline/ref=09C7C3289F41C22E9F2AE46447E4500A65B163468FFA48F5F2587BF347A9A31471E46085A17BFC5C92340B9494C6AD68C885C7F02FA77Ah214K" TargetMode="External"/><Relationship Id="rId91" Type="http://schemas.openxmlformats.org/officeDocument/2006/relationships/hyperlink" Target="consultantplus://offline/ref=09C7C3289F41C22E9F2AE46447E4500A65B163468FFA48F5F2587BF347A9A31471E46085A178FC5892340B9494C6AD68C885C7F02FA77Ah214K" TargetMode="External"/><Relationship Id="rId96" Type="http://schemas.openxmlformats.org/officeDocument/2006/relationships/hyperlink" Target="consultantplus://offline/ref=09C7C3289F41C22E9F2AE46447E4500A65B163468FFA48F5F2587BF347A9A31471E46085A179F65992340B9494C6AD68C885C7F02FA77Ah214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consultantplus://offline/ref=9999E0610943575F9BC9A38697F7E58AB917883AE2E1FEF5C0DEEEC9C09B800305BCB02B29814164055F7579031D739795F89F24A1FC22lE31K" TargetMode="External"/><Relationship Id="rId23" Type="http://schemas.openxmlformats.org/officeDocument/2006/relationships/hyperlink" Target="consultantplus://offline/ref=9999E0610943575F9BC9A38697F7E58AB917883AE2E1FEF5C0DEEEC9C09B800305BCB02B29804062055F7579031D739795F89F24A1FC22lE31K" TargetMode="External"/><Relationship Id="rId28" Type="http://schemas.openxmlformats.org/officeDocument/2006/relationships/hyperlink" Target="consultantplus://offline/ref=9999E0610943575F9BC9A38697F7E58AB917883AE2E1FEF5C0DEEEC9C09B800305BCB02B29804165055F7579031D739795F89F24A1FC22lE31K" TargetMode="External"/><Relationship Id="rId49" Type="http://schemas.openxmlformats.org/officeDocument/2006/relationships/hyperlink" Target="consultantplus://offline/ref=9999E0610943575F9BC9A38697F7E58AB917883AE2E1FEF5C0DEEEC9C09B800305BCB02B29824363055F7579031D739795F89F24A1FC22lE31K" TargetMode="External"/><Relationship Id="rId114" Type="http://schemas.openxmlformats.org/officeDocument/2006/relationships/hyperlink" Target="consultantplus://offline/ref=09C7C3289F41C22E9F2AE46447E4500A65B163468FFA48F5F2587BF347A9A31471E46085A17EFD5D92340B9494C6AD68C885C7F02FA77Ah214K" TargetMode="External"/><Relationship Id="rId119" Type="http://schemas.openxmlformats.org/officeDocument/2006/relationships/hyperlink" Target="consultantplus://offline/ref=09C7C3289F41C22E9F2AE46447E4500A65B163468FFA48F5F2587BF347A9A31471E46085A17CF45D92340B9494C6AD68C885C7F02FA77Ah214K" TargetMode="External"/><Relationship Id="rId44" Type="http://schemas.openxmlformats.org/officeDocument/2006/relationships/hyperlink" Target="consultantplus://offline/ref=9999E0610943575F9BC9A38697F7E58AB917883AE2E1FEF5C0DEEEC9C09B800305BCB02B29834A61055F7579031D739795F89F24A1FC22lE31K" TargetMode="External"/><Relationship Id="rId60" Type="http://schemas.openxmlformats.org/officeDocument/2006/relationships/hyperlink" Target="consultantplus://offline/ref=09C7C3289F41C22E9F2AE46447E4500A65B163468FFA48F5F2587BF347A9A31471E46085A17BF75992340B9494C6AD68C885C7F02FA77Ah214K" TargetMode="External"/><Relationship Id="rId65" Type="http://schemas.openxmlformats.org/officeDocument/2006/relationships/hyperlink" Target="consultantplus://offline/ref=09C7C3289F41C22E9F2AE46447E4500A65B163468FFA48F5F2587BF347A9A31471E46085A17BF15492340B9494C6AD68C885C7F02FA77Ah214K" TargetMode="External"/><Relationship Id="rId81" Type="http://schemas.openxmlformats.org/officeDocument/2006/relationships/hyperlink" Target="consultantplus://offline/ref=09C7C3289F41C22E9F2AE46447E4500A65B163468FFA48F5F2587BF347A9A31471E46085A178F45B92340B9494C6AD68C885C7F02FA77Ah214K" TargetMode="External"/><Relationship Id="rId86" Type="http://schemas.openxmlformats.org/officeDocument/2006/relationships/hyperlink" Target="consultantplus://offline/ref=09C7C3289F41C22E9F2AE46447E4500A65B163468FFA48F5F2587BF347A9A31471E46085A178F25C92340B9494C6AD68C885C7F02FA77Ah214K" TargetMode="External"/><Relationship Id="rId4" Type="http://schemas.openxmlformats.org/officeDocument/2006/relationships/hyperlink" Target="consultantplus://offline/ref=9999E0610943575F9BC9A38697F7E58AB917883AE2E1FEF5C0DEEEC9C09B800305BCB02B29814066055F7579031D739795F89F24A1FC22lE31K" TargetMode="External"/><Relationship Id="rId9" Type="http://schemas.openxmlformats.org/officeDocument/2006/relationships/hyperlink" Target="consultantplus://offline/ref=9999E0610943575F9BC9A38697F7E58AB917883AE2E1FEF5C0DEEEC9C09B800305BCB02B29814467055F7579031D739795F89F24A1FC22lE31K" TargetMode="External"/><Relationship Id="rId13" Type="http://schemas.openxmlformats.org/officeDocument/2006/relationships/hyperlink" Target="consultantplus://offline/ref=9999E0610943575F9BC9A38697F7E58AB917883AE2E1FEF5C0DEEEC9C09B800305BCB02B29814A63055F7579031D739795F89F24A1FC22lE31K" TargetMode="External"/><Relationship Id="rId18" Type="http://schemas.openxmlformats.org/officeDocument/2006/relationships/hyperlink" Target="consultantplus://offline/ref=9999E0610943575F9BC9A38697F7E58AB917883AE2E1FEF5C0DEEEC9C09B800305BCB02B29804266055F7579031D739795F89F24A1FC22lE31K" TargetMode="External"/><Relationship Id="rId39" Type="http://schemas.openxmlformats.org/officeDocument/2006/relationships/hyperlink" Target="consultantplus://offline/ref=9999E0610943575F9BC9A38697F7E58AB917883AE2E1FEF5C0DEEEC9C09B800305BCB02B29834261055F7579031D739795F89F24A1FC22lE31K" TargetMode="External"/><Relationship Id="rId109" Type="http://schemas.openxmlformats.org/officeDocument/2006/relationships/hyperlink" Target="consultantplus://offline/ref=09C7C3289F41C22E9F2AE46447E4500A65B163468FFA48F5F2587BF347A9A31471E46085A17EF65C92340B9494C6AD68C885C7F02FA77Ah214K" TargetMode="External"/><Relationship Id="rId34" Type="http://schemas.openxmlformats.org/officeDocument/2006/relationships/hyperlink" Target="consultantplus://offline/ref=9999E0610943575F9BC9A38697F7E58AB917883AE2E1FEF5C0DEEEC9C09B800305BCB02B29804A65055F7579031D739795F89F24A1FC22lE31K" TargetMode="External"/><Relationship Id="rId50" Type="http://schemas.openxmlformats.org/officeDocument/2006/relationships/hyperlink" Target="consultantplus://offline/ref=9999E0610943575F9BC9A38697F7E58AB917883AE2E1FEF5C0DEEEC9C09B800305BCB02B29824361055F7579031D739795F89F24A1FC22lE31K" TargetMode="External"/><Relationship Id="rId55" Type="http://schemas.openxmlformats.org/officeDocument/2006/relationships/hyperlink" Target="consultantplus://offline/ref=09C7C3289F41C22E9F2AE46447E4500A65B163468FFA48F5F2587BF347A9A30671BC6C87A964F55587625AD2hC11K" TargetMode="External"/><Relationship Id="rId76" Type="http://schemas.openxmlformats.org/officeDocument/2006/relationships/hyperlink" Target="consultantplus://offline/ref=09C7C3289F41C22E9F2AE46447E4500A65B163468FFA48F5F2587BF347A9A31471E46085A17BFC5892340B9494C6AD68C885C7F02FA77Ah214K" TargetMode="External"/><Relationship Id="rId97" Type="http://schemas.openxmlformats.org/officeDocument/2006/relationships/hyperlink" Target="consultantplus://offline/ref=09C7C3289F41C22E9F2AE46447E4500A65B163468FFA48F5F2587BF347A9A31471E46085A179F35892340B9494C6AD68C885C7F02FA77Ah214K" TargetMode="External"/><Relationship Id="rId104" Type="http://schemas.openxmlformats.org/officeDocument/2006/relationships/hyperlink" Target="consultantplus://offline/ref=09C7C3289F41C22E9F2AE46447E4500A65B163468FFA48F5F2587BF347A9A31471E46085A179FC5892340B9494C6AD68C885C7F02FA77Ah214K" TargetMode="External"/><Relationship Id="rId120" Type="http://schemas.openxmlformats.org/officeDocument/2006/relationships/hyperlink" Target="consultantplus://offline/ref=09C7C3289F41C22E9F2AE46447E4500A65B163468FFA48F5F2587BF347A9A31471E46085A17CF75C92340B9494C6AD68C885C7F02FA77Ah214K" TargetMode="External"/><Relationship Id="rId7" Type="http://schemas.openxmlformats.org/officeDocument/2006/relationships/hyperlink" Target="consultantplus://offline/ref=9999E0610943575F9BC9A38697F7E58AB917883AE2E1FEF5C0DEEEC9C09B800305BCB02B29814666055F7579031D739795F89F24A1FC22lE31K" TargetMode="External"/><Relationship Id="rId71" Type="http://schemas.openxmlformats.org/officeDocument/2006/relationships/hyperlink" Target="consultantplus://offline/ref=09C7C3289F41C22E9F2AE46447E4500A65B163468FFA48F5F2587BF347A9A31471E46085A17BF35A92340B9494C6AD68C885C7F02FA77Ah214K" TargetMode="External"/><Relationship Id="rId92" Type="http://schemas.openxmlformats.org/officeDocument/2006/relationships/hyperlink" Target="consultantplus://offline/ref=09C7C3289F41C22E9F2AE46447E4500A65B163468FFA48F5F2587BF347A9A31471E46085A179F55C92340B9494C6AD68C885C7F02FA77Ah214K" TargetMode="External"/><Relationship Id="rId2" Type="http://schemas.openxmlformats.org/officeDocument/2006/relationships/image" Target="../media/image1.png"/><Relationship Id="rId29" Type="http://schemas.openxmlformats.org/officeDocument/2006/relationships/hyperlink" Target="consultantplus://offline/ref=9999E0610943575F9BC9A38697F7E58AB917883AE2E1FEF5C0DEEEC9C09B800305BCB02B29804662055F7579031D739795F89F24A1FC22lE31K" TargetMode="External"/><Relationship Id="rId24" Type="http://schemas.openxmlformats.org/officeDocument/2006/relationships/hyperlink" Target="consultantplus://offline/ref=9999E0610943575F9BC9A38697F7E58AB917883AE2E1FEF5C0DEEEC9C09B800305BCB02B29804060055F7579031D739795F89F24A1FC22lE31K" TargetMode="External"/><Relationship Id="rId40" Type="http://schemas.openxmlformats.org/officeDocument/2006/relationships/hyperlink" Target="consultantplus://offline/ref=9999E0610943575F9BC9A38697F7E58AB917883AE2E1FEF5C0DEEEC9C09B800305BCB02B29834165055F7579031D739795F89F24A1FC22lE31K" TargetMode="External"/><Relationship Id="rId45" Type="http://schemas.openxmlformats.org/officeDocument/2006/relationships/hyperlink" Target="consultantplus://offline/ref=9999E0610943575F9BC9A38697F7E58AB917883AE2E1FEF5C0DEEEC9C09B800305BCB02B29834A64055F7579031D739795F89F24A1FC22lE31K" TargetMode="External"/><Relationship Id="rId66" Type="http://schemas.openxmlformats.org/officeDocument/2006/relationships/hyperlink" Target="consultantplus://offline/ref=09C7C3289F41C22E9F2AE46447E4500A65B163468FFA48F5F2587BF347A9A31471E46085A17BF05D92340B9494C6AD68C885C7F02FA77Ah214K" TargetMode="External"/><Relationship Id="rId87" Type="http://schemas.openxmlformats.org/officeDocument/2006/relationships/hyperlink" Target="consultantplus://offline/ref=09C7C3289F41C22E9F2AE46447E4500A65B163468FFA48F5F2587BF347A9A31471E46085A178F25E92340B9494C6AD68C885C7F02FA77Ah214K" TargetMode="External"/><Relationship Id="rId110" Type="http://schemas.openxmlformats.org/officeDocument/2006/relationships/hyperlink" Target="consultantplus://offline/ref=09C7C3289F41C22E9F2AE46447E4500A65B163468FFA48F5F2587BF347A9A31471E46085A17EF15E92340B9494C6AD68C885C7F02FA77Ah214K" TargetMode="External"/><Relationship Id="rId115" Type="http://schemas.openxmlformats.org/officeDocument/2006/relationships/hyperlink" Target="consultantplus://offline/ref=09C7C3289F41C22E9F2AE46447E4500A65B163468FFA48F5F2587BF347A9A31471E46085A17FF15992340B9494C6AD68C885C7F02FA77Ah214K" TargetMode="External"/><Relationship Id="rId61" Type="http://schemas.openxmlformats.org/officeDocument/2006/relationships/hyperlink" Target="consultantplus://offline/ref=09C7C3289F41C22E9F2AE46447E4500A65B163468FFA48F5F2587BF347A9A31471E46085A17BF65C92340B9494C6AD68C885C7F02FA77Ah214K" TargetMode="External"/><Relationship Id="rId82" Type="http://schemas.openxmlformats.org/officeDocument/2006/relationships/hyperlink" Target="consultantplus://offline/ref=09C7C3289F41C22E9F2AE46447E4500A65B163468FFA48F5F2587BF347A9A31471E46085A178F45592340B9494C6AD68C885C7F02FA77Ah214K" TargetMode="External"/><Relationship Id="rId19" Type="http://schemas.openxmlformats.org/officeDocument/2006/relationships/hyperlink" Target="consultantplus://offline/ref=9999E0610943575F9BC9A38697F7E58AB917883AE2E1FEF5C0DEEEC9C09B800305BCB02B29804363055F7579031D739795F89F24A1FC22lE31K" TargetMode="External"/><Relationship Id="rId14" Type="http://schemas.openxmlformats.org/officeDocument/2006/relationships/hyperlink" Target="consultantplus://offline/ref=9999E0610943575F9BC9A38697F7E58AB917883AE2E1FEF5C0DEEEC9C09B800305BCB02B29814A60055F7579031D739795F89F24A1FC22lE31K" TargetMode="External"/><Relationship Id="rId30" Type="http://schemas.openxmlformats.org/officeDocument/2006/relationships/hyperlink" Target="consultantplus://offline/ref=9999E0610943575F9BC9A38697F7E58AB917883AE2E1FEF5C0DEEEC9C09B800305BCB02B29804764055F7579031D739795F89F24A1FC22lE31K" TargetMode="External"/><Relationship Id="rId35" Type="http://schemas.openxmlformats.org/officeDocument/2006/relationships/hyperlink" Target="consultantplus://offline/ref=9999E0610943575F9BC9A38697F7E58AB917883AE2E1FEF5C0DEEEC9C09B800305BCB02B29804A64055F7579031D739795F89F24A1FC22lE31K" TargetMode="External"/><Relationship Id="rId56" Type="http://schemas.openxmlformats.org/officeDocument/2006/relationships/hyperlink" Target="consultantplus://offline/ref=09C7C3289F41C22E9F2AE46447E4500A65B163468FFA48F5F2587BF347A9A31471E46085A17AF75F92340B9494C6AD68C885C7F02FA77Ah214K" TargetMode="External"/><Relationship Id="rId77" Type="http://schemas.openxmlformats.org/officeDocument/2006/relationships/hyperlink" Target="consultantplus://offline/ref=09C7C3289F41C22E9F2AE46447E4500A65B163468FFA48F5F2587BF347A9A31471E46085A17BFC5A92340B9494C6AD68C885C7F02FA77Ah214K" TargetMode="External"/><Relationship Id="rId100" Type="http://schemas.openxmlformats.org/officeDocument/2006/relationships/hyperlink" Target="consultantplus://offline/ref=09C7C3289F41C22E9F2AE46447E4500A65B163468FFA48F5F2587BF347A9A31471E46085A179F25992340B9494C6AD68C885C7F02FA77Ah214K" TargetMode="External"/><Relationship Id="rId105" Type="http://schemas.openxmlformats.org/officeDocument/2006/relationships/hyperlink" Target="consultantplus://offline/ref=09C7C3289F41C22E9F2AE46447E4500A65B163468FFA48F5F2587BF347A9A31471E46085A179FC5592340B9494C6AD68C885C7F02FA77Ah214K" TargetMode="External"/><Relationship Id="rId8" Type="http://schemas.openxmlformats.org/officeDocument/2006/relationships/hyperlink" Target="consultantplus://offline/ref=9999E0610943575F9BC9A38697F7E58AB917883AE2E1FEF5C0DEEEC9C09B800305BCB02B29814461055F7579031D739795F89F24A1FC22lE31K" TargetMode="External"/><Relationship Id="rId51" Type="http://schemas.openxmlformats.org/officeDocument/2006/relationships/hyperlink" Target="consultantplus://offline/ref=9999E0610943575F9BC9A38697F7E58AB917883AE2E1FEF5C0DEEEC9C09B800305BCB02B29824063055F7579031D739795F89F24A1FC22lE31K" TargetMode="External"/><Relationship Id="rId72" Type="http://schemas.openxmlformats.org/officeDocument/2006/relationships/hyperlink" Target="consultantplus://offline/ref=09C7C3289F41C22E9F2AE46447E4500A65B163468FFA48F5F2587BF347A9A31471E46085A17BF35492340B9494C6AD68C885C7F02FA77Ah214K" TargetMode="External"/><Relationship Id="rId93" Type="http://schemas.openxmlformats.org/officeDocument/2006/relationships/hyperlink" Target="consultantplus://offline/ref=09C7C3289F41C22E9F2AE46447E4500A65B163468FFA48F5F2587BF347A9A31471E46085A179F55B92340B9494C6AD68C885C7F02FA77Ah214K" TargetMode="External"/><Relationship Id="rId98" Type="http://schemas.openxmlformats.org/officeDocument/2006/relationships/hyperlink" Target="consultantplus://offline/ref=09C7C3289F41C22E9F2AE46447E4500A65B163468FFA48F5F2587BF347A9A31471E46085A179F35492340B9494C6AD68C885C7F02FA77Ah214K" TargetMode="External"/><Relationship Id="rId121" Type="http://schemas.openxmlformats.org/officeDocument/2006/relationships/hyperlink" Target="consultantplus://offline/ref=09C7C3289F41C22E9F2AE46447E4500A65B163468FFA48F5F2587BF347A9A31471E46085A17CF75E92340B9494C6AD68C885C7F02FA77Ah214K" TargetMode="External"/><Relationship Id="rId3" Type="http://schemas.openxmlformats.org/officeDocument/2006/relationships/hyperlink" Target="consultantplus://offline/ref=9999E0610943575F9BC9A38697F7E58AB917883AE2E1FEF5C0DEEEC9C09B801105E4BC29219F426A1009243Fl536K" TargetMode="External"/><Relationship Id="rId25" Type="http://schemas.openxmlformats.org/officeDocument/2006/relationships/hyperlink" Target="consultantplus://offline/ref=9999E0610943575F9BC9A38697F7E58AB917883AE2E1FEF5C0DEEEC9C09B800305BCB02B29804066055F7579031D739795F89F24A1FC22lE31K" TargetMode="External"/><Relationship Id="rId46" Type="http://schemas.openxmlformats.org/officeDocument/2006/relationships/hyperlink" Target="consultantplus://offline/ref=9999E0610943575F9BC9A38697F7E58AB917883AE2E1FEF5C0DEEEC9C09B800305BCB02B29834A6A055F7579031D739795F89F24A1FC22lE31K" TargetMode="External"/><Relationship Id="rId67" Type="http://schemas.openxmlformats.org/officeDocument/2006/relationships/hyperlink" Target="consultantplus://offline/ref=09C7C3289F41C22E9F2AE46447E4500A65B163468FFA48F5F2587BF347A9A31471E46085A17BF05E92340B9494C6AD68C885C7F02FA77Ah214K" TargetMode="External"/><Relationship Id="rId116" Type="http://schemas.openxmlformats.org/officeDocument/2006/relationships/hyperlink" Target="consultantplus://offline/ref=09C7C3289F41C22E9F2AE46447E4500A65B163468FFA48F5F2587BF347A9A31471E46085A17CF55B92340B9494C6AD68C885C7F02FA77Ah214K" TargetMode="External"/><Relationship Id="rId20" Type="http://schemas.openxmlformats.org/officeDocument/2006/relationships/hyperlink" Target="consultantplus://offline/ref=9999E0610943575F9BC9A38697F7E58AB917883AE2E1FEF5C0DEEEC9C09B800305BCB02B29804360055F7579031D739795F89F24A1FC22lE31K" TargetMode="External"/><Relationship Id="rId41" Type="http://schemas.openxmlformats.org/officeDocument/2006/relationships/hyperlink" Target="consultantplus://offline/ref=9999E0610943575F9BC9A38697F7E58AB917883AE2E1FEF5C0DEEEC9C09B800305BCB02B29834661055F7579031D739795F89F24A1FC22lE31K" TargetMode="External"/><Relationship Id="rId62" Type="http://schemas.openxmlformats.org/officeDocument/2006/relationships/hyperlink" Target="consultantplus://offline/ref=09C7C3289F41C22E9F2AE46447E4500A65B163468FFA48F5F2587BF347A9A31471E46085A17BF65592340B9494C6AD68C885C7F02FA77Ah214K" TargetMode="External"/><Relationship Id="rId83" Type="http://schemas.openxmlformats.org/officeDocument/2006/relationships/hyperlink" Target="consultantplus://offline/ref=09C7C3289F41C22E9F2AE46447E4500A65B163468FFA48F5F2587BF347A9A31471E46085A178F75F92340B9494C6AD68C885C7F02FA77Ah214K" TargetMode="External"/><Relationship Id="rId88" Type="http://schemas.openxmlformats.org/officeDocument/2006/relationships/hyperlink" Target="consultantplus://offline/ref=09C7C3289F41C22E9F2AE46447E4500A65B163468FFA48F5F2587BF347A9A31471E46085A178FD5E92340B9494C6AD68C885C7F02FA77Ah214K" TargetMode="External"/><Relationship Id="rId111" Type="http://schemas.openxmlformats.org/officeDocument/2006/relationships/hyperlink" Target="consultantplus://offline/ref=09C7C3289F41C22E9F2AE46447E4500A65B163468FFA48F5F2587BF347A9A31471E46085A17EF15892340B9494C6AD68C885C7F02FA77Ah214K" TargetMode="External"/><Relationship Id="rId15" Type="http://schemas.openxmlformats.org/officeDocument/2006/relationships/hyperlink" Target="consultantplus://offline/ref=9999E0610943575F9BC9A38697F7E58AB917883AE2E1FEF5C0DEEEC9C09B800305BCB02B29814B67055F7579031D739795F89F24A1FC22lE31K" TargetMode="External"/><Relationship Id="rId36" Type="http://schemas.openxmlformats.org/officeDocument/2006/relationships/hyperlink" Target="consultantplus://offline/ref=9999E0610943575F9BC9A38697F7E58AB917883AE2E1FEF5C0DEEEC9C09B800305BCB02B29804A6A055F7579031D739795F89F24A1FC22lE31K" TargetMode="External"/><Relationship Id="rId57" Type="http://schemas.openxmlformats.org/officeDocument/2006/relationships/hyperlink" Target="consultantplus://offline/ref=09C7C3289F41C22E9F2AE46447E4500A65B163468FFA48F5F2587BF347A9A31471E46085A17AF75992340B9494C6AD68C885C7F02FA77Ah214K" TargetMode="External"/><Relationship Id="rId106" Type="http://schemas.openxmlformats.org/officeDocument/2006/relationships/hyperlink" Target="consultantplus://offline/ref=09C7C3289F41C22E9F2AE46447E4500A65B163468FFA48F5F2587BF347A9A31471E46085A17EF55F92340B9494C6AD68C885C7F02FA77Ah214K" TargetMode="External"/><Relationship Id="rId10" Type="http://schemas.openxmlformats.org/officeDocument/2006/relationships/hyperlink" Target="consultantplus://offline/ref=9999E0610943575F9BC9A38697F7E58AB917883AE2E1FEF5C0DEEEC9C09B800305BCB02B2981446B055F7579031D739795F89F24A1FC22lE31K" TargetMode="External"/><Relationship Id="rId31" Type="http://schemas.openxmlformats.org/officeDocument/2006/relationships/hyperlink" Target="consultantplus://offline/ref=9999E0610943575F9BC9A38697F7E58AB917883AE2E1FEF5C0DEEEC9C09B800305BCB02B29804462055F7579031D739795F89F24A1FC22lE31K" TargetMode="External"/><Relationship Id="rId52" Type="http://schemas.openxmlformats.org/officeDocument/2006/relationships/hyperlink" Target="consultantplus://offline/ref=9999E0610943575F9BC9A38697F7E58AB917883AE2E1FEF5C0DEEEC9C09B800305BCB02B29824065055F7579031D739795F89F24A1FC22lE31K" TargetMode="External"/><Relationship Id="rId73" Type="http://schemas.openxmlformats.org/officeDocument/2006/relationships/hyperlink" Target="consultantplus://offline/ref=09C7C3289F41C22E9F2AE46447E4500A65B163468FFA48F5F2587BF347A9A31471E46085A17BFD5E92340B9494C6AD68C885C7F02FA77Ah214K" TargetMode="External"/><Relationship Id="rId78" Type="http://schemas.openxmlformats.org/officeDocument/2006/relationships/hyperlink" Target="consultantplus://offline/ref=09C7C3289F41C22E9F2AE46447E4500A65B163468FFA48F5F2587BF347A9A31471E46085A178F55C92340B9494C6AD68C885C7F02FA77Ah214K" TargetMode="External"/><Relationship Id="rId94" Type="http://schemas.openxmlformats.org/officeDocument/2006/relationships/hyperlink" Target="consultantplus://offline/ref=09C7C3289F41C22E9F2AE46447E4500A65B163468FFA48F5F2587BF347A9A31471E46085A179F45C92340B9494C6AD68C885C7F02FA77Ah214K" TargetMode="External"/><Relationship Id="rId99" Type="http://schemas.openxmlformats.org/officeDocument/2006/relationships/hyperlink" Target="consultantplus://offline/ref=09C7C3289F41C22E9F2AE46447E4500A65B163468FFA48F5F2587BF347A9A31471E46085A179F25D92340B9494C6AD68C885C7F02FA77Ah214K" TargetMode="External"/><Relationship Id="rId101" Type="http://schemas.openxmlformats.org/officeDocument/2006/relationships/hyperlink" Target="consultantplus://offline/ref=09C7C3289F41C22E9F2AE46447E4500A65B163468FFA48F5F2587BF347A9A31471E46085A179FD5B92340B9494C6AD68C885C7F02FA77Ah214K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FC6AE9A042A739173D973CD5DA96316E2D088CE55A0C908B3AC79B21FA6900EFF5C7FA695DB6795613511AFF89D5DCB911A3F9256A02C382C3D9ED9Ad2RB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760DC9997A7E5ACD6DFCA6013B4453760ACDCE83EA84A5B987C8F65D6E514F85ADC5111B557E2F99337441C674C125F33125860EE1A7C253C78F8B3Bs2w2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szn@socialwork.tomsk.gov.ru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4168" y="5661248"/>
            <a:ext cx="2808311" cy="1080120"/>
          </a:xfrm>
        </p:spPr>
        <p:txBody>
          <a:bodyPr>
            <a:normAutofit/>
          </a:bodyPr>
          <a:lstStyle/>
          <a:p>
            <a:pPr algn="r"/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Начальник отдела контроля и надзора</a:t>
            </a:r>
          </a:p>
          <a:p>
            <a:pPr algn="r"/>
            <a:r>
              <a:rPr lang="ru-RU" sz="12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Стерхова</a:t>
            </a:r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Владимировна</a:t>
            </a:r>
          </a:p>
          <a:p>
            <a:pPr algn="r"/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(3822) 60 27 58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Региональный государственный контроль (надзор) </a:t>
            </a: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сфере социального обслуживания в отношении совершеннолетних граждан в Томской области </a:t>
            </a:r>
            <a: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i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64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864095"/>
          </a:xfrm>
        </p:spPr>
        <p:txBody>
          <a:bodyPr/>
          <a:lstStyle/>
          <a:p>
            <a:pPr marL="0" lvl="0" indent="0" algn="ctr" fontAlgn="base">
              <a:spcAft>
                <a:spcPct val="0"/>
              </a:spcAft>
              <a:buNone/>
            </a:pPr>
            <a:r>
              <a:rPr lang="ru-RU" sz="1800" i="1" dirty="0" smtClean="0">
                <a:solidFill>
                  <a:schemeClr val="tx1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Изменения</a:t>
            </a:r>
            <a:r>
              <a:rPr lang="ru-RU" sz="1800" i="1" dirty="0" smtClean="0">
                <a:solidFill>
                  <a:schemeClr val="tx1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,</a:t>
            </a:r>
            <a:br>
              <a:rPr lang="ru-RU" sz="1800" i="1" dirty="0" smtClean="0">
                <a:solidFill>
                  <a:schemeClr val="tx1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</a:br>
            <a:r>
              <a:rPr lang="ru-RU" sz="1800" i="1" dirty="0" smtClean="0">
                <a:solidFill>
                  <a:schemeClr val="tx1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внесенные в нормативные правовые акты в течении 2020 </a:t>
            </a:r>
            <a:r>
              <a:rPr lang="ru-RU" sz="1800" i="1" dirty="0" smtClean="0">
                <a:solidFill>
                  <a:schemeClr val="tx1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года, в части соблюдения обязательных требований в сфере социального обслуживания:</a:t>
            </a:r>
            <a:r>
              <a:rPr lang="ru-RU" sz="1800" i="1" dirty="0" smtClean="0">
                <a:solidFill>
                  <a:schemeClr val="tx1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/>
            </a:r>
            <a:br>
              <a:rPr lang="ru-RU" sz="1800" i="1" dirty="0" smtClean="0">
                <a:solidFill>
                  <a:schemeClr val="tx1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</a:b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i="1" dirty="0"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2924944"/>
            <a:ext cx="784887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marL="342900" indent="-342900" algn="just">
              <a:buAutoNum type="arabicParenR"/>
            </a:pP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ст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. 16 Федерального закона от 28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декабря 2013 года № 442-ФЗ «Об основах социального обслуживания граждан в Российской Федерации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» (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ред. от 13.07.2020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)</a:t>
            </a:r>
          </a:p>
          <a:p>
            <a:pPr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дополнили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 </a:t>
            </a:r>
            <a:endParaRPr lang="ru-RU" dirty="0" smtClean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600" dirty="0" smtClean="0">
                <a:latin typeface="PT Astra Serif" pitchFamily="18" charset="-52"/>
                <a:ea typeface="PT Astra Serif" pitchFamily="18" charset="-52"/>
              </a:rPr>
              <a:t>1.1</a:t>
            </a:r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. В случае принятия органом государственной власти субъекта Российской Федерации решения об организации оказания государственных (муниципальных) услуг в социальной сфере, принятого в соответствии с частью 3 статьи 28 Федерального закона </a:t>
            </a:r>
            <a:r>
              <a:rPr lang="ru-RU" sz="1600" dirty="0" smtClean="0">
                <a:latin typeface="PT Astra Serif" pitchFamily="18" charset="-52"/>
                <a:ea typeface="PT Astra Serif" pitchFamily="18" charset="-52"/>
              </a:rPr>
              <a:t>«О </a:t>
            </a:r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государственном (муниципальном) социальном заказе на оказание государственных (муниципальных) услуг в социальной </a:t>
            </a:r>
            <a:r>
              <a:rPr lang="ru-RU" sz="1600" dirty="0" smtClean="0">
                <a:latin typeface="PT Astra Serif" pitchFamily="18" charset="-52"/>
                <a:ea typeface="PT Astra Serif" pitchFamily="18" charset="-52"/>
              </a:rPr>
              <a:t>сфере», </a:t>
            </a:r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индивидуальная программа используется как социальный сертификат на получение государственной (муниципальной) услуги в социальной сфере.</a:t>
            </a:r>
          </a:p>
          <a:p>
            <a:pPr algn="just"/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837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95536" y="1916832"/>
            <a:ext cx="8280920" cy="720080"/>
          </a:xfrm>
        </p:spPr>
        <p:txBody>
          <a:bodyPr/>
          <a:lstStyle/>
          <a:p>
            <a:pPr marL="0" lvl="0" indent="0" algn="just">
              <a:spcBef>
                <a:spcPct val="20000"/>
              </a:spcBef>
              <a:buNone/>
              <a:defRPr/>
            </a:pPr>
            <a:r>
              <a:rPr lang="ru-RU" altLang="ru-RU" sz="1800" b="0" dirty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2) </a:t>
            </a:r>
            <a:r>
              <a:rPr lang="ru-RU" altLang="ru-RU" sz="1600" b="0" dirty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Постановление Правительства РФ от 18.10.2014 N 1075 </a:t>
            </a:r>
            <a:r>
              <a:rPr lang="ru-RU" altLang="ru-RU" sz="1600" b="0" dirty="0" smtClean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«Об </a:t>
            </a:r>
            <a:r>
              <a:rPr lang="ru-RU" altLang="ru-RU" sz="1600" b="0" dirty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утверждении Правил определения среднедушевого дохода для предоставления социальных </a:t>
            </a:r>
            <a:r>
              <a:rPr lang="ru-RU" altLang="ru-RU" sz="1600" b="0" dirty="0" smtClean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услуг бесплатно»</a:t>
            </a:r>
            <a:br>
              <a:rPr lang="ru-RU" altLang="ru-RU" sz="1600" b="0" dirty="0" smtClean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</a:br>
            <a:r>
              <a:rPr lang="ru-RU" altLang="ru-RU" sz="1600" dirty="0" smtClean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/>
            </a:r>
            <a:br>
              <a:rPr lang="ru-RU" altLang="ru-RU" sz="1600" dirty="0" smtClean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</a:br>
            <a:r>
              <a:rPr lang="ru-RU" altLang="ru-RU" sz="1600" dirty="0">
                <a:solidFill>
                  <a:srgbClr val="273245"/>
                </a:solidFill>
                <a:effectLst/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ред. от 29.04.2020</a:t>
            </a:r>
            <a:endParaRPr lang="ru-RU" sz="1600" b="0" dirty="0"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36" y="2924944"/>
            <a:ext cx="83529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altLang="ru-RU" sz="1400" dirty="0" smtClean="0">
              <a:solidFill>
                <a:srgbClr val="273245"/>
              </a:solidFill>
              <a:latin typeface="PT Astra Serif" pitchFamily="18" charset="-52"/>
              <a:ea typeface="PT Astra Serif" pitchFamily="18" charset="-52"/>
              <a:cs typeface="Times New Roman" pitchFamily="18" charset="0"/>
            </a:endParaRPr>
          </a:p>
          <a:p>
            <a:pPr algn="just"/>
            <a:r>
              <a:rPr lang="ru-RU" altLang="ru-RU" sz="1400" dirty="0" smtClean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1</a:t>
            </a:r>
            <a:r>
              <a:rPr lang="ru-RU" altLang="ru-RU" sz="1400" dirty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. 5(1). При расчете среднедушевого дохода семьи или одиноко проживающего гражданина не учитываются доходы членов семьи или одиноко проживающего гражданина, признанных на день подачи заявления о предоставлении социального обслуживания безработными в порядке, установленном Законом Российской Федерации </a:t>
            </a:r>
            <a:r>
              <a:rPr lang="ru-RU" altLang="ru-RU" sz="1400" dirty="0" smtClean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«О </a:t>
            </a:r>
            <a:r>
              <a:rPr lang="ru-RU" altLang="ru-RU" sz="1400" dirty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занятости населения в Российской </a:t>
            </a:r>
            <a:r>
              <a:rPr lang="ru-RU" altLang="ru-RU" sz="1400" dirty="0" smtClean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Федерации». </a:t>
            </a:r>
            <a:r>
              <a:rPr lang="ru-RU" altLang="ru-RU" sz="1400" dirty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К указанным доходам относятся доходы, предусмотренные подпунктами </a:t>
            </a:r>
            <a:r>
              <a:rPr lang="ru-RU" altLang="ru-RU" sz="1400" dirty="0" smtClean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"е" </a:t>
            </a:r>
            <a:r>
              <a:rPr lang="ru-RU" altLang="ru-RU" sz="1400" dirty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и "н" пункта 5 настоящих Правил</a:t>
            </a:r>
            <a:r>
              <a:rPr lang="ru-RU" altLang="ru-RU" sz="1400" dirty="0" smtClean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>.»</a:t>
            </a:r>
            <a:r>
              <a:rPr lang="ru-RU" altLang="ru-RU" sz="1400" dirty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/>
            </a:r>
            <a:br>
              <a:rPr lang="ru-RU" altLang="ru-RU" sz="1400" dirty="0"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</a:br>
            <a:r>
              <a:rPr lang="ru-RU" sz="1400" dirty="0">
                <a:solidFill>
                  <a:srgbClr val="273245"/>
                </a:solidFill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  <a:t/>
            </a:r>
            <a:br>
              <a:rPr lang="ru-RU" sz="1400" dirty="0">
                <a:solidFill>
                  <a:srgbClr val="273245"/>
                </a:solidFill>
                <a:latin typeface="PT Astra Serif" pitchFamily="18" charset="-52"/>
                <a:ea typeface="PT Astra Serif" pitchFamily="18" charset="-52"/>
                <a:cs typeface="Times New Roman" pitchFamily="18" charset="0"/>
              </a:rPr>
            </a:br>
            <a:endParaRPr lang="ru-RU" sz="1400" dirty="0"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221088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PT Astra Serif" pitchFamily="18" charset="-52"/>
              <a:ea typeface="PT Astra Serif" pitchFamily="18" charset="-52"/>
            </a:endParaRPr>
          </a:p>
          <a:p>
            <a:r>
              <a:rPr lang="ru-RU" sz="1600" b="1" dirty="0" smtClean="0">
                <a:latin typeface="PT Astra Serif" pitchFamily="18" charset="-52"/>
                <a:ea typeface="PT Astra Serif" pitchFamily="18" charset="-52"/>
              </a:rPr>
              <a:t>ред. от 21.05.2020 </a:t>
            </a:r>
            <a:endParaRPr lang="ru-RU" sz="1600" b="1" dirty="0"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4941168"/>
            <a:ext cx="8352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н) денежное довольствие военнослужащих, сотрудников органов внутренних дел Российской Федерации, учреждений и органов уголовно-исполнительной системы, </a:t>
            </a:r>
            <a:r>
              <a:rPr lang="ru-RU" sz="1400" b="1" dirty="0">
                <a:latin typeface="PT Astra Serif" pitchFamily="18" charset="-52"/>
                <a:ea typeface="PT Astra Serif" pitchFamily="18" charset="-52"/>
              </a:rPr>
              <a:t>органов принудительного исполнения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Российской Федерации, таможенных органов Российской Федерации и других органов правоохранительной службы, а также дополнительные выплаты, имеющие постоянный характер, и продовольственное обеспечение (денежная компенсация взамен продовольственного пайка), установленные законодательством Российской Федерации;</a:t>
            </a:r>
          </a:p>
        </p:txBody>
      </p:sp>
    </p:spTree>
    <p:extLst>
      <p:ext uri="{BB962C8B-B14F-4D97-AF65-F5344CB8AC3E}">
        <p14:creationId xmlns:p14="http://schemas.microsoft.com/office/powerpoint/2010/main" val="781494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772816"/>
            <a:ext cx="8208912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3) Постановление Правительства РФ от 04.07.2020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№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985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«Об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«Технический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регламент о безопасности зданий и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сооружений»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и о признании утратившими силу некоторых актов Правительства Российской 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Федерации» (</a:t>
            </a:r>
            <a:r>
              <a:rPr lang="ru-RU" sz="1400" b="1" dirty="0" smtClean="0">
                <a:latin typeface="PT Astra Serif" pitchFamily="18" charset="-52"/>
                <a:ea typeface="PT Astra Serif" pitchFamily="18" charset="-52"/>
              </a:rPr>
              <a:t>вместо ППРФ от 26.12.2014 № 1521</a:t>
            </a: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)</a:t>
            </a:r>
          </a:p>
          <a:p>
            <a:pPr algn="just"/>
            <a:endParaRPr lang="ru-RU" sz="1600" dirty="0" smtClean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400" b="1" u="sng" dirty="0" smtClean="0">
                <a:latin typeface="PT Astra Serif" pitchFamily="18" charset="-52"/>
                <a:ea typeface="PT Astra Serif" pitchFamily="18" charset="-52"/>
              </a:rPr>
              <a:t>по ППРФ от 26.12.2014 № 1521 </a:t>
            </a:r>
          </a:p>
          <a:p>
            <a:pPr algn="just"/>
            <a:r>
              <a:rPr lang="ru-RU" sz="1200" dirty="0" smtClean="0">
                <a:latin typeface="PT Astra Serif" pitchFamily="18" charset="-52"/>
                <a:ea typeface="PT Astra Serif" pitchFamily="18" charset="-52"/>
              </a:rPr>
              <a:t>пункт 41</a:t>
            </a:r>
            <a:r>
              <a:rPr lang="ru-RU" sz="1200" dirty="0">
                <a:latin typeface="PT Astra Serif" pitchFamily="18" charset="-52"/>
                <a:ea typeface="PT Astra Serif" pitchFamily="18" charset="-52"/>
              </a:rPr>
              <a:t>.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"/>
              </a:rPr>
              <a:t>СП 59.13330.2012 "СНиП 35-01-2001 "Доступность зданий и сооружений для маломобильных групп населения". Разделы 1 (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"/>
              </a:rPr>
              <a:t>пункты 1.1 -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"/>
              </a:rPr>
              <a:t>1.6),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"/>
              </a:rPr>
              <a:t>2, 4 (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"/>
              </a:rPr>
              <a:t>пункты 4.1.2 -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"/>
              </a:rPr>
              <a:t>4.1.11,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"/>
              </a:rPr>
              <a:t>абзацы первый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"/>
              </a:rPr>
              <a:t>пятый пункта 4.1.12,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"/>
              </a:rPr>
              <a:t>пункты 4.1.14 -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2"/>
              </a:rPr>
              <a:t>4.1.16,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3"/>
              </a:rPr>
              <a:t>абзац первый пункта 4.1.17,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4"/>
              </a:rPr>
              <a:t>пункты 4.2.1 -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5"/>
              </a:rPr>
              <a:t>4.2.4,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6"/>
              </a:rPr>
              <a:t>4.2.6,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7"/>
              </a:rPr>
              <a:t>4.3.1,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8"/>
              </a:rPr>
              <a:t>4.3.3 -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9"/>
              </a:rPr>
              <a:t>4.3.5,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0"/>
              </a:rPr>
              <a:t>4.3.7), 5 (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1"/>
              </a:rPr>
              <a:t>пункты 5.1.1 -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2"/>
              </a:rPr>
              <a:t>5.1.3,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3"/>
              </a:rPr>
              <a:t>абзацы первый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4"/>
              </a:rPr>
              <a:t>третий и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5"/>
              </a:rPr>
              <a:t>пятый пункта 5.1.4,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6"/>
              </a:rPr>
              <a:t>абзац первый пункта 5.1.5,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7"/>
              </a:rPr>
              <a:t>пункты 5.1.6 -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8"/>
              </a:rPr>
              <a:t>5.1.8,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29"/>
              </a:rPr>
              <a:t>5.2.1 -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0"/>
              </a:rPr>
              <a:t>5.2.4,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1"/>
              </a:rPr>
              <a:t>5.2.6 -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2"/>
              </a:rPr>
              <a:t>5.2.11,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3"/>
              </a:rPr>
              <a:t>5.2.13,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4"/>
              </a:rPr>
              <a:t>абзацы первый и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5"/>
              </a:rPr>
              <a:t>второй пункта 5.2.14,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6"/>
              </a:rPr>
              <a:t>пункты 5.2.15 -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7"/>
              </a:rPr>
              <a:t>5.2.17,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8"/>
              </a:rPr>
              <a:t>абзац первый пункта 5.2.19,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39"/>
              </a:rPr>
              <a:t>пункты 5.2.20 -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0"/>
              </a:rPr>
              <a:t>5.2.32,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1"/>
              </a:rPr>
              <a:t>абзац второй пункта 5.2.33,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2"/>
              </a:rPr>
              <a:t>пункты 5.2.34,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3"/>
              </a:rPr>
              <a:t>5.3.1 -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4"/>
              </a:rPr>
              <a:t>5.3.9,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5"/>
              </a:rPr>
              <a:t>5.4.2,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6"/>
              </a:rPr>
              <a:t>5.4.3,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7"/>
              </a:rPr>
              <a:t>5.5.1,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8"/>
              </a:rPr>
              <a:t>5.5.2,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49"/>
              </a:rPr>
              <a:t>абзац первый пункта 5.5.3,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0"/>
              </a:rPr>
              <a:t>пункты 5.5.4 -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1"/>
              </a:rPr>
              <a:t>5.5.7),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2"/>
              </a:rPr>
              <a:t>6 -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3"/>
              </a:rPr>
              <a:t>8,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4"/>
              </a:rPr>
              <a:t>приложение Г.</a:t>
            </a:r>
          </a:p>
          <a:p>
            <a:pPr algn="just"/>
            <a:endParaRPr lang="ru-RU" sz="1400" b="1" u="sng" dirty="0" smtClean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400" b="1" u="sng" dirty="0" smtClean="0">
                <a:latin typeface="PT Astra Serif" pitchFamily="18" charset="-52"/>
                <a:ea typeface="PT Astra Serif" pitchFamily="18" charset="-52"/>
              </a:rPr>
              <a:t>по ППРФ от 04.07.2020 № 985</a:t>
            </a:r>
          </a:p>
          <a:p>
            <a:pPr algn="just"/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пункт 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43.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5"/>
              </a:rPr>
              <a:t>СП 59.13330.2016 "СНиП 35-01-2001 "Доступность зданий и сооружений для маломобильных групп населения".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6"/>
              </a:rPr>
              <a:t>Разделы 1 (пункты 1.1 -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7"/>
              </a:rPr>
              <a:t>1.3),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8"/>
              </a:rPr>
              <a:t>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59"/>
              </a:rPr>
              <a:t>4 (кроме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0"/>
              </a:rPr>
              <a:t>пункта 4.6),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1"/>
              </a:rPr>
              <a:t>5 (пункты 5.1.2 -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2"/>
              </a:rPr>
              <a:t>5.1.8,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3"/>
              </a:rPr>
              <a:t>5.1.10,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4"/>
              </a:rPr>
              <a:t>5.1.11,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5"/>
              </a:rPr>
              <a:t>абзацы первый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6"/>
              </a:rPr>
              <a:t>четвертый,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7"/>
              </a:rPr>
              <a:t>пятый и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8"/>
              </a:rPr>
              <a:t>шестой пункта 5.1.12,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69"/>
              </a:rPr>
              <a:t>пункты 5.1.13 -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0"/>
              </a:rPr>
              <a:t>5.1.16,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1"/>
              </a:rPr>
              <a:t>абзац второй пункта 5.1.17,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2"/>
              </a:rPr>
              <a:t>5.2.1 -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3"/>
              </a:rPr>
              <a:t>5.2.5,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4"/>
              </a:rPr>
              <a:t>5.3.1 -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5"/>
              </a:rPr>
              <a:t>5.3.3),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6"/>
              </a:rPr>
              <a:t>6 (6.1.1,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7"/>
              </a:rPr>
              <a:t>6.1.2,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8"/>
              </a:rPr>
              <a:t>6.1.4 -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79"/>
              </a:rPr>
              <a:t>6.1.6,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0"/>
              </a:rPr>
              <a:t>6.1.8 (кроме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1"/>
              </a:rPr>
              <a:t>абзаца седьмого),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2"/>
              </a:rPr>
              <a:t>6.1.9,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3"/>
              </a:rPr>
              <a:t>6.2.1 -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4"/>
              </a:rPr>
              <a:t>6.2.9,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5"/>
              </a:rPr>
              <a:t>6.2.10 (кроме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6"/>
              </a:rPr>
              <a:t>абзаца второго),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7"/>
              </a:rPr>
              <a:t>6.2.11 -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8"/>
              </a:rPr>
              <a:t>6.2.13,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89"/>
              </a:rPr>
              <a:t>абзац первый пункта 6.2.14,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0"/>
              </a:rPr>
              <a:t>пункты 6.2.16 (кроме абзацев первого и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1"/>
              </a:rPr>
              <a:t>третьего),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2"/>
              </a:rPr>
              <a:t>6.2.19 -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3"/>
              </a:rPr>
              <a:t>6.2.22,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4"/>
              </a:rPr>
              <a:t>6.2.24 -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5"/>
              </a:rPr>
              <a:t>6.2.32,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6"/>
              </a:rPr>
              <a:t>6.3.1 -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7"/>
              </a:rPr>
              <a:t>6.3.9,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8"/>
              </a:rPr>
              <a:t>6.4.1 -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99"/>
              </a:rPr>
              <a:t>6.4.3,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0"/>
              </a:rPr>
              <a:t>6.5.1,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1"/>
              </a:rPr>
              <a:t>6.5.2,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2"/>
              </a:rPr>
              <a:t>абзац первый пункта 6.5.3,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3"/>
              </a:rPr>
              <a:t>пункты 6.5.5,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4"/>
              </a:rPr>
              <a:t>6.5.6,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5"/>
              </a:rPr>
              <a:t>6.5.9),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6"/>
              </a:rPr>
              <a:t>7 (кроме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7"/>
              </a:rPr>
              <a:t>абзацев второго и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8"/>
              </a:rPr>
              <a:t>третьего пункта 7.1.7,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09"/>
              </a:rPr>
              <a:t>абзаца второго пункта 7.2.2),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0"/>
              </a:rPr>
              <a:t>8 (за исключением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1"/>
              </a:rPr>
              <a:t>пунктов 8.1.1,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2"/>
              </a:rPr>
              <a:t>8.1.5,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3"/>
              </a:rPr>
              <a:t>8.1.6,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4"/>
              </a:rPr>
              <a:t>8.2.5,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5"/>
              </a:rPr>
              <a:t>абзаца второго пункта 8.5.8),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6"/>
              </a:rPr>
              <a:t>9 (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7"/>
              </a:rPr>
              <a:t>пункты 9.1,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8"/>
              </a:rPr>
              <a:t>9.2,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19"/>
              </a:rPr>
              <a:t>9.4 -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20"/>
              </a:rPr>
              <a:t>9.10), </a:t>
            </a:r>
            <a:r>
              <a:rPr lang="ru-RU" sz="1200" dirty="0">
                <a:latin typeface="PT Astra Serif" pitchFamily="18" charset="-52"/>
                <a:ea typeface="PT Astra Serif" pitchFamily="18" charset="-52"/>
                <a:hlinkClick r:id="rId121"/>
              </a:rPr>
              <a:t>приложение А.</a:t>
            </a:r>
          </a:p>
          <a:p>
            <a:pPr algn="just"/>
            <a:endParaRPr lang="ru-RU" sz="1600" dirty="0">
              <a:latin typeface="PT Astra Serif" pitchFamily="18" charset="-52"/>
              <a:ea typeface="PT Astra Serif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982717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1844824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4) Приказ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Минтруда России от 18.06.2020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№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351н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«Об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утверждении профессионального стандарта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«Специалист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по социальной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работе»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(Зарегистрировано в Минюсте России 15.07.2020 N 58959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)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(вместо Приказа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Минтруда России от 22.10.2013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№ 571н)</a:t>
            </a:r>
          </a:p>
          <a:p>
            <a:pPr algn="just"/>
            <a:endParaRPr lang="ru-RU" b="1" dirty="0" smtClean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dirty="0">
                <a:latin typeface="PT Astra Serif" pitchFamily="18" charset="-52"/>
                <a:ea typeface="PT Astra Serif" pitchFamily="18" charset="-52"/>
              </a:rPr>
              <a:t>5)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Приказ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Минтруда России от 18.06.2020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№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354н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«Об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утверждении профессионального стандарта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«Социальный работник»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(Зарегистрировано в Минюсте России 20.07.2020 N 59014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)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(вместо Приказа Минтруда России от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18.11.2013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№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677н)</a:t>
            </a: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dirty="0">
                <a:latin typeface="PT Astra Serif" pitchFamily="18" charset="-52"/>
                <a:ea typeface="PT Astra Serif" pitchFamily="18" charset="-52"/>
              </a:rPr>
              <a:t>6) Приказ Минтруда России от 18.06.2020 N 353н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«Об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утверждении профессионального стандарта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«Руководитель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организации социального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обслуживания»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(Зарегистрировано в Минюсте России 15.07.2020 N 58960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)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(вместо Приказа Минтруда России от 18.11.2013 №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678н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4987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592152"/>
            <a:ext cx="8280920" cy="1404800"/>
          </a:xfrm>
        </p:spPr>
        <p:txBody>
          <a:bodyPr>
            <a:normAutofit/>
          </a:bodyPr>
          <a:lstStyle/>
          <a:p>
            <a:pPr algn="just"/>
            <a:r>
              <a:rPr lang="ru-RU" sz="180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7</a:t>
            </a:r>
            <a:r>
              <a:rPr lang="ru-RU" sz="140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) Закон Томской области от 10.09.2003 </a:t>
            </a:r>
            <a:r>
              <a:rPr lang="ru-RU" sz="140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№ </a:t>
            </a:r>
            <a:r>
              <a:rPr lang="ru-RU" sz="140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109-ОЗ </a:t>
            </a:r>
            <a:r>
              <a:rPr lang="ru-RU" sz="140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«О </a:t>
            </a:r>
            <a:r>
              <a:rPr lang="ru-RU" sz="140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социальной поддержке инвалидов в Томской </a:t>
            </a:r>
            <a:r>
              <a:rPr lang="ru-RU" sz="140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области» </a:t>
            </a:r>
            <a:r>
              <a:rPr lang="ru-RU" sz="140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(принят постановлением Государственной Думы </a:t>
            </a:r>
            <a:r>
              <a:rPr lang="ru-RU" sz="140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Томской </a:t>
            </a:r>
            <a:r>
              <a:rPr lang="ru-RU" sz="140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области от 28.08.2003 N 790</a:t>
            </a:r>
            <a:r>
              <a:rPr lang="ru-RU" sz="140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) </a:t>
            </a:r>
            <a:r>
              <a:rPr lang="ru-RU" sz="1400" b="1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(ред. от 13.03.2020) </a:t>
            </a:r>
            <a:endParaRPr lang="ru-RU" sz="1400" b="1" dirty="0" smtClean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400" b="1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статья 16 изложена в новой </a:t>
            </a:r>
            <a:r>
              <a:rPr lang="ru-RU" sz="1400" b="1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редакции (статьи 16.1, 16.2, 16.3 признаны утратившими силу)</a:t>
            </a:r>
            <a:endParaRPr lang="ru-RU" sz="1400" b="1" dirty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400" b="1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(признаны утратившими силу статьи 16.1, 16.2, 16.3)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9712557"/>
              </p:ext>
            </p:extLst>
          </p:nvPr>
        </p:nvGraphicFramePr>
        <p:xfrm>
          <a:off x="467544" y="2756873"/>
          <a:ext cx="8208912" cy="3624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2"/>
              </a:tblGrid>
              <a:tr h="3624455">
                <a:tc>
                  <a:txBody>
                    <a:bodyPr/>
                    <a:lstStyle/>
                    <a:p>
                      <a:pPr algn="just"/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PT Astra Serif" pitchFamily="18" charset="-52"/>
                          <a:ea typeface="PT Astra Serif" pitchFamily="18" charset="-52"/>
                          <a:cs typeface="+mn-cs"/>
                        </a:rPr>
                        <a:t>Статья 16. Обеспечение условий для беспрепятственного доступа инвалидов к объектам социальной, инженерной и транспортной инфраструктур и к предоставляемым в них услугам</a:t>
                      </a:r>
                    </a:p>
                    <a:p>
                      <a:pPr algn="just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PT Astra Serif" pitchFamily="18" charset="-52"/>
                          <a:ea typeface="PT Astra Serif" pitchFamily="18" charset="-52"/>
                          <a:cs typeface="+mn-cs"/>
                        </a:rPr>
                        <a:t>(в ред.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PT Astra Serif" pitchFamily="18" charset="-52"/>
                          <a:ea typeface="PT Astra Serif" pitchFamily="18" charset="-52"/>
                          <a:cs typeface="+mn-cs"/>
                          <a:hlinkClick r:id="rId3"/>
                        </a:rPr>
                        <a:t>Закона Томской области от 13.03.2020 N 14-ОЗ)</a:t>
                      </a:r>
                    </a:p>
                    <a:p>
                      <a:pPr algn="just"/>
                      <a:endParaRPr lang="ru-RU" sz="1200" b="0" i="0" u="none" strike="noStrike" kern="1200" baseline="0" dirty="0" smtClean="0">
                        <a:solidFill>
                          <a:schemeClr val="tx1"/>
                        </a:solidFill>
                        <a:latin typeface="PT Astra Serif" pitchFamily="18" charset="-52"/>
                        <a:ea typeface="PT Astra Serif" pitchFamily="18" charset="-52"/>
                        <a:cs typeface="+mn-cs"/>
                      </a:endParaRPr>
                    </a:p>
                    <a:p>
                      <a:pPr indent="450000" algn="just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PT Astra Serif" pitchFamily="18" charset="-52"/>
                          <a:ea typeface="PT Astra Serif" pitchFamily="18" charset="-52"/>
                          <a:cs typeface="+mn-cs"/>
                        </a:rPr>
                        <a:t>В целях обеспечения условий для беспрепятственного доступа инвалидов к объектам социальной, инженерной и транспортной инфраструктур и к предоставляемым в них услугам исполнительные органы государственной власти Томской области в пределах своих полномочий:</a:t>
                      </a:r>
                    </a:p>
                    <a:p>
                      <a:pPr indent="450000" algn="just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PT Astra Serif" pitchFamily="18" charset="-52"/>
                          <a:ea typeface="PT Astra Serif" pitchFamily="18" charset="-52"/>
                          <a:cs typeface="+mn-cs"/>
                        </a:rPr>
                        <a:t>осуществляют мероприятия, предусмотренные законодательством Российской Федерации и законодательством Томской области, по обеспечению беспрепятственного доступа инвалидов к объектам социальной, инженерной и транспортной инфраструктур и к предоставляемым в них услугам;</a:t>
                      </a:r>
                    </a:p>
                    <a:p>
                      <a:pPr indent="450000" algn="just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PT Astra Serif" pitchFamily="18" charset="-52"/>
                          <a:ea typeface="PT Astra Serif" pitchFamily="18" charset="-52"/>
                          <a:cs typeface="+mn-cs"/>
                        </a:rPr>
                        <a:t>взаимодействуют с органами местного самоуправления муниципальных образований Томской области, общественными объединениями инвалидов, иными организациями по вопросам обеспечения беспрепятственного доступа инвалидов к объектам социальной, инженерной и транспортной инфраструктур и к предоставляемым в них услугам;</a:t>
                      </a:r>
                    </a:p>
                    <a:p>
                      <a:pPr indent="450000" algn="just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PT Astra Serif" pitchFamily="18" charset="-52"/>
                          <a:ea typeface="PT Astra Serif" pitchFamily="18" charset="-52"/>
                          <a:cs typeface="+mn-cs"/>
                        </a:rPr>
                        <a:t>организуют обучение специалистов, работающих с инвалидами, по вопросам, связанным с обеспечением доступности для инвалидов объектов социальной, инженерной и транспортной инфраструктур и услуг в соответствии с законодательством Российской Федерации и законодательством Томской области;</a:t>
                      </a:r>
                    </a:p>
                    <a:p>
                      <a:pPr indent="450000" algn="just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PT Astra Serif" pitchFamily="18" charset="-52"/>
                          <a:ea typeface="PT Astra Serif" pitchFamily="18" charset="-52"/>
                          <a:cs typeface="+mn-cs"/>
                        </a:rPr>
                        <a:t>осуществляют государственный контроль (надзор) за обеспечением доступности для инвалидов объектов социальной, инженерной и транспортной инфраструктур и предоставляемых услуг в соответствии с законодательством Российской Федерации и законодательством Томской области.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008112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844824"/>
            <a:ext cx="84969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PT Astra Serif" pitchFamily="18" charset="-52"/>
                <a:ea typeface="PT Astra Serif" pitchFamily="18" charset="-52"/>
              </a:rPr>
              <a:t>8) Приказ Департамента социальной защиты населения Томской области от 31.10.2014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№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27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«Об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утверждении порядка предоставления социальных услуг поставщиками социальных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услуг»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(ред. от 28.01.2020) </a:t>
            </a:r>
            <a:endParaRPr lang="ru-RU" b="1" dirty="0" smtClean="0">
              <a:latin typeface="PT Astra Serif" pitchFamily="18" charset="-52"/>
              <a:ea typeface="PT Astra Serif" pitchFamily="18" charset="-52"/>
            </a:endParaRPr>
          </a:p>
          <a:p>
            <a:pPr algn="just"/>
            <a:endParaRPr lang="ru-RU" b="1" dirty="0" smtClean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dirty="0">
                <a:latin typeface="PT Astra Serif" pitchFamily="18" charset="-52"/>
                <a:ea typeface="PT Astra Serif" pitchFamily="18" charset="-52"/>
              </a:rPr>
              <a:t>9) Приказ Департамента социальной защиты населения Томской области от 31.10.2014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№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26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"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Об утверждении размера платы за предоставление социальных услуг и порядка ее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взимания»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(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ред. от 06.02.2020)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4005064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PT Astra Serif" pitchFamily="18" charset="-52"/>
                <a:ea typeface="PT Astra Serif" pitchFamily="18" charset="-52"/>
              </a:rPr>
              <a:t>3</a:t>
            </a:r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) перечислением органами (</a:t>
            </a:r>
            <a:r>
              <a:rPr lang="ru-RU" sz="1600" b="1" dirty="0">
                <a:latin typeface="PT Astra Serif" pitchFamily="18" charset="-52"/>
                <a:ea typeface="PT Astra Serif" pitchFamily="18" charset="-52"/>
              </a:rPr>
              <a:t>организациями, учреждениями</a:t>
            </a:r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), осуществляющими пенсионное обеспечение (</a:t>
            </a:r>
            <a:r>
              <a:rPr lang="ru-RU" sz="1600" b="1" dirty="0">
                <a:latin typeface="PT Astra Serif" pitchFamily="18" charset="-52"/>
                <a:ea typeface="PT Astra Serif" pitchFamily="18" charset="-52"/>
              </a:rPr>
              <a:t>предоставление социальных выплат</a:t>
            </a:r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), на расчетный счет поставщика социальных услуг денежных средств, причитающихся получателю социальных услуг в качестве пенсии, социальных выплат, на основании заявления получателя социальных услуг или его законного представителя, поданного в указанные органы (</a:t>
            </a:r>
            <a:r>
              <a:rPr lang="ru-RU" sz="1600" b="1" dirty="0">
                <a:latin typeface="PT Astra Serif" pitchFamily="18" charset="-52"/>
                <a:ea typeface="PT Astra Serif" pitchFamily="18" charset="-52"/>
              </a:rPr>
              <a:t>организации, учреждения</a:t>
            </a:r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) (при предоставлении социальных услуг в стационарной форме социального обслуживания).</a:t>
            </a:r>
          </a:p>
          <a:p>
            <a:pPr algn="just"/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(</a:t>
            </a:r>
            <a:r>
              <a:rPr lang="ru-RU" sz="1600" dirty="0" err="1">
                <a:latin typeface="PT Astra Serif" pitchFamily="18" charset="-52"/>
                <a:ea typeface="PT Astra Serif" pitchFamily="18" charset="-52"/>
              </a:rPr>
              <a:t>пп</a:t>
            </a:r>
            <a:r>
              <a:rPr lang="ru-RU" sz="1600" dirty="0">
                <a:latin typeface="PT Astra Serif" pitchFamily="18" charset="-52"/>
                <a:ea typeface="PT Astra Serif" pitchFamily="18" charset="-52"/>
              </a:rPr>
              <a:t>. 3 в ред. </a:t>
            </a:r>
            <a:r>
              <a:rPr lang="ru-RU" sz="1600" dirty="0">
                <a:latin typeface="PT Astra Serif" pitchFamily="18" charset="-52"/>
                <a:ea typeface="PT Astra Serif" pitchFamily="18" charset="-52"/>
                <a:hlinkClick r:id="rId3"/>
              </a:rPr>
              <a:t>приказа Департамента социальной защиты населения Томской области от 06.02.2020 N </a:t>
            </a:r>
            <a:r>
              <a:rPr lang="ru-RU" sz="1600" dirty="0" smtClean="0">
                <a:latin typeface="PT Astra Serif" pitchFamily="18" charset="-52"/>
                <a:ea typeface="PT Astra Serif" pitchFamily="18" charset="-52"/>
                <a:hlinkClick r:id="rId3"/>
              </a:rPr>
              <a:t>6</a:t>
            </a:r>
            <a:r>
              <a:rPr lang="ru-RU" sz="1600" dirty="0" smtClean="0">
                <a:latin typeface="PT Astra Serif" pitchFamily="18" charset="-52"/>
                <a:ea typeface="PT Astra Serif" pitchFamily="18" charset="-52"/>
              </a:rPr>
              <a:t>)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872208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700809"/>
            <a:ext cx="85689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1700809"/>
            <a:ext cx="83529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10) Постановление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Администрации Томской области от 30.10.2014 N 409а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«Об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установлении порядка утверждения тарифов на социальные услуги на основании </a:t>
            </a:r>
            <a:r>
              <a:rPr lang="ru-RU" dirty="0" err="1">
                <a:latin typeface="PT Astra Serif" pitchFamily="18" charset="-52"/>
                <a:ea typeface="PT Astra Serif" pitchFamily="18" charset="-52"/>
              </a:rPr>
              <a:t>подушевых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 нормативов финансирования социальных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услуг»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(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ред. от 27.05.2020) </a:t>
            </a:r>
            <a:endParaRPr lang="ru-RU" b="1" dirty="0" smtClean="0">
              <a:latin typeface="PT Astra Serif" pitchFamily="18" charset="-52"/>
              <a:ea typeface="PT Astra Serif" pitchFamily="18" charset="-52"/>
            </a:endParaRP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Пункт 4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. Тарифы на социальные услуги утверждаются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приказом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 уполномоченного органа ежегодно, до 1 января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.</a:t>
            </a:r>
          </a:p>
          <a:p>
            <a:pPr algn="just"/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11) </a:t>
            </a:r>
            <a:r>
              <a:rPr lang="ru-RU" b="1" dirty="0" smtClean="0">
                <a:latin typeface="PT Astra Serif" pitchFamily="18" charset="-52"/>
                <a:ea typeface="PT Astra Serif" pitchFamily="18" charset="-52"/>
              </a:rPr>
              <a:t>Утратил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силу </a:t>
            </a:r>
            <a:r>
              <a:rPr lang="ru-RU" dirty="0" smtClean="0">
                <a:latin typeface="PT Astra Serif" pitchFamily="18" charset="-52"/>
                <a:ea typeface="PT Astra Serif" pitchFamily="18" charset="-52"/>
              </a:rPr>
              <a:t>приказ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Департамента социальной защиты населения Томской области от 26.12.2014 N </a:t>
            </a:r>
            <a:r>
              <a:rPr lang="ru-RU">
                <a:latin typeface="PT Astra Serif" pitchFamily="18" charset="-52"/>
                <a:ea typeface="PT Astra Serif" pitchFamily="18" charset="-52"/>
              </a:rPr>
              <a:t>39 </a:t>
            </a:r>
            <a:r>
              <a:rPr lang="ru-RU" smtClean="0">
                <a:latin typeface="PT Astra Serif" pitchFamily="18" charset="-52"/>
                <a:ea typeface="PT Astra Serif" pitchFamily="18" charset="-52"/>
              </a:rPr>
              <a:t>«Об </a:t>
            </a:r>
            <a:r>
              <a:rPr lang="ru-RU" dirty="0">
                <a:latin typeface="PT Astra Serif" pitchFamily="18" charset="-52"/>
                <a:ea typeface="PT Astra Serif" pitchFamily="18" charset="-52"/>
              </a:rPr>
              <a:t>утверждении Порядка согласования тарифов на </a:t>
            </a:r>
            <a:r>
              <a:rPr lang="ru-RU">
                <a:latin typeface="PT Astra Serif" pitchFamily="18" charset="-52"/>
                <a:ea typeface="PT Astra Serif" pitchFamily="18" charset="-52"/>
              </a:rPr>
              <a:t>социальные </a:t>
            </a:r>
            <a:r>
              <a:rPr lang="ru-RU" smtClean="0">
                <a:latin typeface="PT Astra Serif" pitchFamily="18" charset="-52"/>
                <a:ea typeface="PT Astra Serif" pitchFamily="18" charset="-52"/>
              </a:rPr>
              <a:t>услуги»</a:t>
            </a:r>
            <a:endParaRPr lang="ru-RU" dirty="0">
              <a:latin typeface="PT Astra Serif" pitchFamily="18" charset="-52"/>
              <a:ea typeface="PT Astra Serif" pitchFamily="18" charset="-52"/>
            </a:endParaRP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15287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социальной защиты населения Томской области</a:t>
            </a:r>
          </a:p>
          <a:p>
            <a:pPr lvl="0" algn="ctr">
              <a:defRPr/>
            </a:pPr>
            <a:endParaRPr lang="ru-RU" sz="7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634021, г. Томск,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Шевченко, 24</a:t>
            </a: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Телефон: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+7(3822) 602-700; факс: +7(3822) 602-704</a:t>
            </a: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https://dszn.tomsk.gov.ru/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i="1" dirty="0">
                <a:latin typeface="Times New Roman" pitchFamily="18" charset="0"/>
                <a:cs typeface="Times New Roman" pitchFamily="18" charset="0"/>
                <a:hlinkClick r:id="rId4"/>
              </a:rPr>
              <a:t>dszn@socialwork.tomsk.gov.ru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3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2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2939</TotalTime>
  <Words>1396</Words>
  <Application>Microsoft Office PowerPoint</Application>
  <PresentationFormat>Экран (4:3)</PresentationFormat>
  <Paragraphs>92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Региональный государственный контроль (надзор) в сфере социального обслуживания в отношении совершеннолетних граждан в Томской области  </vt:lpstr>
      <vt:lpstr>Изменения,  внесенные в нормативные правовые акты в течении 2020 года, в части соблюдения обязательных требований в сфере социального обслуживания:   </vt:lpstr>
      <vt:lpstr>2) Постановление Правительства РФ от 18.10.2014 N 1075 «Об утверждении Правил определения среднедушевого дохода для предоставления социальных услуг бесплатно»  ред. от 29.04.2020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Владимировна Стерхова</dc:creator>
  <cp:lastModifiedBy>Татьяна Владимировна Стерхова</cp:lastModifiedBy>
  <cp:revision>48</cp:revision>
  <dcterms:created xsi:type="dcterms:W3CDTF">2020-09-03T10:15:09Z</dcterms:created>
  <dcterms:modified xsi:type="dcterms:W3CDTF">2020-09-29T05:17:24Z</dcterms:modified>
</cp:coreProperties>
</file>