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60" r:id="rId5"/>
    <p:sldId id="261" r:id="rId6"/>
    <p:sldId id="263" r:id="rId7"/>
    <p:sldId id="264" r:id="rId8"/>
    <p:sldId id="266" r:id="rId9"/>
    <p:sldId id="282" r:id="rId10"/>
    <p:sldId id="286" r:id="rId11"/>
  </p:sldIdLst>
  <p:sldSz cx="9144000" cy="6858000" type="screen4x3"/>
  <p:notesSz cx="6797675" cy="99266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1614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06.06.2022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06.06.2022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06.06.2022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06.06.2022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06.06.2022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06.06.2022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06.06.2022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06.06.2022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06.06.2022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06.06.2022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06.06.2022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06.06.2022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consultantplus://offline/ref=1D68584482162B61F584347B8E3C58A422B5B4EC822721DACEC5AEA81429000372A7D75F01235F4B61A4A82DJ5t9G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hyperlink" Target="mailto:dszn@socialwork.tomsk.gov.ru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accent3">
                <a:lumMod val="20000"/>
                <a:lumOff val="80000"/>
              </a:schemeClr>
            </a:gs>
            <a:gs pos="70000">
              <a:schemeClr val="bg2">
                <a:tint val="95000"/>
                <a:shade val="100000"/>
                <a:satMod val="130000"/>
                <a:lumMod val="130000"/>
              </a:schemeClr>
            </a:gs>
            <a:gs pos="100000">
              <a:schemeClr val="bg2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084168" y="5661248"/>
            <a:ext cx="2808311" cy="1080120"/>
          </a:xfrm>
        </p:spPr>
        <p:txBody>
          <a:bodyPr>
            <a:normAutofit/>
          </a:bodyPr>
          <a:lstStyle/>
          <a:p>
            <a:pPr algn="r"/>
            <a:r>
              <a:rPr lang="ru-RU" sz="12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Начальник отдела контроля и надзора</a:t>
            </a:r>
          </a:p>
          <a:p>
            <a:pPr algn="r"/>
            <a:r>
              <a:rPr lang="ru-RU" sz="12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Стерхова</a:t>
            </a:r>
            <a:r>
              <a:rPr lang="ru-RU" sz="12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Татьяна Владимировна</a:t>
            </a:r>
          </a:p>
          <a:p>
            <a:pPr algn="r"/>
            <a:r>
              <a:rPr lang="ru-RU" sz="12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8 (3822) 60 27 58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17581" y="1988841"/>
            <a:ext cx="7570843" cy="2376263"/>
          </a:xfrm>
        </p:spPr>
        <p:txBody>
          <a:bodyPr/>
          <a:lstStyle/>
          <a:p>
            <a:pPr marL="182880" indent="0" algn="ctr">
              <a:buNone/>
            </a:pPr>
            <a:r>
              <a:rPr lang="ru-RU" sz="2800" i="1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i="1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800" i="1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i="1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800" i="1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Организация обеспечения доступности для инвалидов социальных объектов и услуг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2" y="2136"/>
            <a:ext cx="9144000" cy="159215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779912" y="6093296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  </a:t>
            </a: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2022 </a:t>
            </a:r>
            <a:r>
              <a:rPr lang="ru-RU" sz="1600" i="1" dirty="0"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</p:spTree>
    <p:extLst>
      <p:ext uri="{BB962C8B-B14F-4D97-AF65-F5344CB8AC3E}">
        <p14:creationId xmlns:p14="http://schemas.microsoft.com/office/powerpoint/2010/main" val="13505647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17581" y="1988841"/>
            <a:ext cx="7570843" cy="864095"/>
          </a:xfrm>
        </p:spPr>
        <p:txBody>
          <a:bodyPr/>
          <a:lstStyle/>
          <a:p>
            <a:pPr marL="0" lvl="0" indent="0" algn="ctr" fontAlgn="base">
              <a:spcAft>
                <a:spcPct val="0"/>
              </a:spcAft>
              <a:buNone/>
            </a:pPr>
            <a:r>
              <a:rPr lang="ru-RU" sz="2400" i="1" dirty="0"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/>
            </a:r>
            <a:br>
              <a:rPr lang="ru-RU" sz="2400" i="1" dirty="0"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ru-RU" sz="2400" b="0" i="1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0" i="1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endParaRPr lang="ru-RU" sz="2400" i="1" dirty="0"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2" y="2136"/>
            <a:ext cx="9144000" cy="159215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779912" y="6093296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  </a:t>
            </a: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2022 </a:t>
            </a:r>
            <a:r>
              <a:rPr lang="ru-RU" sz="1600" i="1" dirty="0"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67544" y="1688597"/>
            <a:ext cx="813690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ru-RU" dirty="0">
              <a:latin typeface="PT Astra Serif" pitchFamily="18" charset="-52"/>
              <a:ea typeface="PT Astra Serif" pitchFamily="18" charset="-52"/>
            </a:endParaRPr>
          </a:p>
          <a:p>
            <a:pPr indent="450000" algn="just"/>
            <a:endParaRPr lang="ru-RU" b="1" dirty="0">
              <a:latin typeface="PT Astra Serif" pitchFamily="18" charset="-52"/>
              <a:ea typeface="PT Astra Serif" pitchFamily="18" charset="-52"/>
            </a:endParaRPr>
          </a:p>
          <a:p>
            <a:pPr indent="450000" algn="just"/>
            <a:r>
              <a:rPr lang="ru-RU" sz="2000" b="1" dirty="0">
                <a:latin typeface="PT Astra Serif" pitchFamily="18" charset="-52"/>
                <a:ea typeface="PT Astra Serif" pitchFamily="18" charset="-52"/>
              </a:rPr>
              <a:t>Основным</a:t>
            </a:r>
            <a:r>
              <a:rPr lang="ru-RU" sz="2000" dirty="0">
                <a:latin typeface="PT Astra Serif" pitchFamily="18" charset="-52"/>
                <a:ea typeface="PT Astra Serif" pitchFamily="18" charset="-52"/>
              </a:rPr>
              <a:t> международным </a:t>
            </a:r>
            <a:r>
              <a:rPr lang="ru-RU" sz="2000" b="1" dirty="0">
                <a:latin typeface="PT Astra Serif" pitchFamily="18" charset="-52"/>
                <a:ea typeface="PT Astra Serif" pitchFamily="18" charset="-52"/>
              </a:rPr>
              <a:t>документом</a:t>
            </a:r>
            <a:r>
              <a:rPr lang="ru-RU" sz="2000" dirty="0">
                <a:latin typeface="PT Astra Serif" pitchFamily="18" charset="-52"/>
                <a:ea typeface="PT Astra Serif" pitchFamily="18" charset="-52"/>
              </a:rPr>
              <a:t>, устанавливающим права инвалидов во всем мире, является </a:t>
            </a:r>
            <a:r>
              <a:rPr lang="ru-RU" sz="2000" b="1" dirty="0">
                <a:latin typeface="PT Astra Serif" pitchFamily="18" charset="-52"/>
                <a:ea typeface="PT Astra Serif" pitchFamily="18" charset="-52"/>
              </a:rPr>
              <a:t>Конвенция о правах инвалидов, принятая Генеральной Ассамблеей ООН 13 декабря 2006г. </a:t>
            </a:r>
            <a:r>
              <a:rPr lang="ru-RU" sz="2000" dirty="0">
                <a:latin typeface="PT Astra Serif" pitchFamily="18" charset="-52"/>
                <a:ea typeface="PT Astra Serif" pitchFamily="18" charset="-52"/>
              </a:rPr>
              <a:t>	</a:t>
            </a:r>
          </a:p>
          <a:p>
            <a:pPr indent="450000" algn="just"/>
            <a:r>
              <a:rPr lang="ru-RU" sz="2000" dirty="0">
                <a:latin typeface="PT Astra Serif" pitchFamily="18" charset="-52"/>
                <a:ea typeface="PT Astra Serif" pitchFamily="18" charset="-52"/>
              </a:rPr>
              <a:t>Данная Конвенция после ратификации ее Российской Федерацией 25 сентября 2012 г. в соответствии со статьей 15 Конституции РФ стала частью российского законодательства.</a:t>
            </a:r>
          </a:p>
          <a:p>
            <a:pPr indent="450000" algn="just"/>
            <a:endParaRPr lang="ru-RU" dirty="0">
              <a:latin typeface="PT Astra Serif" pitchFamily="18" charset="-52"/>
              <a:ea typeface="PT Astra Serif" pitchFamily="18" charset="-52"/>
            </a:endParaRPr>
          </a:p>
          <a:p>
            <a:pPr indent="450000" algn="just"/>
            <a:endParaRPr lang="ru-RU" dirty="0">
              <a:latin typeface="PT Astra Serif" pitchFamily="18" charset="-52"/>
              <a:ea typeface="PT Astra Serif" pitchFamily="18" charset="-52"/>
            </a:endParaRPr>
          </a:p>
        </p:txBody>
      </p:sp>
      <p:pic>
        <p:nvPicPr>
          <p:cNvPr id="1026" name="Picture 2" descr="https://sunstudio27.ru/uploads/s/e/r/d/erdaqoilahg6/img/full_VDrCp7hR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4708562"/>
            <a:ext cx="1512169" cy="1656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83737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2" y="2136"/>
            <a:ext cx="9144000" cy="159215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642" y="6523466"/>
            <a:ext cx="9144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i="1" dirty="0">
                <a:latin typeface="Times New Roman" pitchFamily="18" charset="0"/>
                <a:cs typeface="Times New Roman" pitchFamily="18" charset="0"/>
              </a:rPr>
              <a:t>2021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39552" y="1700808"/>
            <a:ext cx="835292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indent="450000" algn="just"/>
            <a:r>
              <a:rPr lang="ru-RU" b="1" dirty="0">
                <a:solidFill>
                  <a:prstClr val="black"/>
                </a:solidFill>
                <a:latin typeface="PT Astra Serif" pitchFamily="18" charset="-52"/>
                <a:ea typeface="PT Astra Serif" pitchFamily="18" charset="-52"/>
              </a:rPr>
              <a:t>Нормативные правовые акты, регулирующие обеспечение доступности для инвалидов объектов и услуг:</a:t>
            </a:r>
          </a:p>
          <a:p>
            <a:pPr indent="449580" algn="just">
              <a:spcAft>
                <a:spcPts val="0"/>
              </a:spcAft>
            </a:pPr>
            <a:r>
              <a:rPr lang="ru-RU" sz="1400" dirty="0">
                <a:latin typeface="PT Astra Serif" pitchFamily="18" charset="-52"/>
                <a:ea typeface="PT Astra Serif" pitchFamily="18" charset="-52"/>
              </a:rPr>
              <a:t>Федеральный закон «О социальной защите инвалидов в Российской Федерации» от 24.11.1995 № 181-ФЗ,</a:t>
            </a:r>
          </a:p>
          <a:p>
            <a:pPr indent="449580" algn="just">
              <a:spcAft>
                <a:spcPts val="0"/>
              </a:spcAft>
            </a:pPr>
            <a:r>
              <a:rPr lang="ru-RU" sz="1400" dirty="0">
                <a:latin typeface="PT Astra Serif" pitchFamily="18" charset="-52"/>
                <a:ea typeface="PT Astra Serif" pitchFamily="18" charset="-52"/>
              </a:rPr>
              <a:t>Кодекс об административных правонарушениях в Российской Федерации (в редакции федерального закона от 18.07.2019 № 180-ФЗ),</a:t>
            </a:r>
          </a:p>
          <a:p>
            <a:pPr indent="449580" algn="just">
              <a:spcAft>
                <a:spcPts val="0"/>
              </a:spcAft>
            </a:pPr>
            <a:r>
              <a:rPr lang="ru-RU" sz="1400" dirty="0">
                <a:latin typeface="PT Astra Serif" pitchFamily="18" charset="-52"/>
                <a:ea typeface="PT Astra Serif" pitchFamily="18" charset="-52"/>
              </a:rPr>
              <a:t>Федеральный закон «Технический регламент о безопасности зданий и сооружений» от 30.12.2009 № 384-ФЗ,</a:t>
            </a:r>
          </a:p>
          <a:p>
            <a:pPr indent="449580" algn="just">
              <a:spcAft>
                <a:spcPts val="0"/>
              </a:spcAft>
            </a:pPr>
            <a:r>
              <a:rPr lang="ru-RU" sz="1400" dirty="0" smtClean="0">
                <a:solidFill>
                  <a:srgbClr val="0000FF"/>
                </a:solidFill>
                <a:latin typeface="PT Astra Serif" pitchFamily="18" charset="-52"/>
                <a:ea typeface="PT Astra Serif" pitchFamily="18" charset="-52"/>
                <a:hlinkClick r:id="rId3"/>
              </a:rPr>
              <a:t>Свод</a:t>
            </a:r>
            <a:r>
              <a:rPr lang="ru-RU" sz="1400" dirty="0" smtClean="0">
                <a:latin typeface="PT Astra Serif" pitchFamily="18" charset="-52"/>
                <a:ea typeface="PT Astra Serif" pitchFamily="18" charset="-52"/>
              </a:rPr>
              <a:t> </a:t>
            </a:r>
            <a:r>
              <a:rPr lang="ru-RU" sz="1400" dirty="0">
                <a:latin typeface="PT Astra Serif" pitchFamily="18" charset="-52"/>
                <a:ea typeface="PT Astra Serif" pitchFamily="18" charset="-52"/>
              </a:rPr>
              <a:t>правил СП 59.13330.2020 «СНиП 35-01-2001 «Доступность зданий и сооружений для маломобильных групп населения», утвержденный приказом Минстроя России от 14.11.2016 № 798/</a:t>
            </a:r>
            <a:r>
              <a:rPr lang="ru-RU" sz="1400" dirty="0" err="1">
                <a:latin typeface="PT Astra Serif" pitchFamily="18" charset="-52"/>
                <a:ea typeface="PT Astra Serif" pitchFamily="18" charset="-52"/>
              </a:rPr>
              <a:t>пр</a:t>
            </a:r>
            <a:r>
              <a:rPr lang="ru-RU" sz="1400" dirty="0">
                <a:latin typeface="PT Astra Serif" pitchFamily="18" charset="-52"/>
                <a:ea typeface="PT Astra Serif" pitchFamily="18" charset="-52"/>
              </a:rPr>
              <a:t> (вместо СП 59.13330.2016).</a:t>
            </a:r>
          </a:p>
          <a:p>
            <a:pPr lvl="0" indent="450000" algn="just"/>
            <a:endParaRPr lang="ru-RU" b="1" dirty="0">
              <a:solidFill>
                <a:prstClr val="black"/>
              </a:solidFill>
              <a:latin typeface="PT Astra Serif" pitchFamily="18" charset="-52"/>
              <a:ea typeface="PT Astra Serif" pitchFamily="18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7814940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592152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-36512" y="6597352"/>
            <a:ext cx="918051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i="1" dirty="0" smtClean="0">
                <a:latin typeface="Times New Roman" pitchFamily="18" charset="0"/>
                <a:cs typeface="Times New Roman" pitchFamily="18" charset="0"/>
              </a:rPr>
              <a:t>2022</a:t>
            </a:r>
            <a:endParaRPr lang="ru-RU" sz="12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95536" y="1844824"/>
            <a:ext cx="85689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b="1" dirty="0">
                <a:solidFill>
                  <a:schemeClr val="tx2"/>
                </a:solidFill>
                <a:latin typeface="PT Astra Serif" pitchFamily="18" charset="-52"/>
                <a:ea typeface="PT Astra Serif" pitchFamily="18" charset="-52"/>
              </a:rPr>
              <a:t>Целью реализации </a:t>
            </a:r>
            <a:r>
              <a:rPr lang="ru-RU" dirty="0">
                <a:solidFill>
                  <a:schemeClr val="tx2"/>
                </a:solidFill>
                <a:latin typeface="PT Astra Serif" pitchFamily="18" charset="-52"/>
                <a:ea typeface="PT Astra Serif" pitchFamily="18" charset="-52"/>
              </a:rPr>
              <a:t>этих документов является </a:t>
            </a:r>
            <a:r>
              <a:rPr lang="ru-RU" b="1" dirty="0">
                <a:solidFill>
                  <a:schemeClr val="tx2"/>
                </a:solidFill>
                <a:latin typeface="PT Astra Serif" pitchFamily="18" charset="-52"/>
                <a:ea typeface="PT Astra Serif" pitchFamily="18" charset="-52"/>
              </a:rPr>
              <a:t>обеспечение </a:t>
            </a:r>
            <a:r>
              <a:rPr lang="ru-RU" dirty="0">
                <a:solidFill>
                  <a:schemeClr val="tx2"/>
                </a:solidFill>
                <a:latin typeface="PT Astra Serif" pitchFamily="18" charset="-52"/>
                <a:ea typeface="PT Astra Serif" pitchFamily="18" charset="-52"/>
              </a:rPr>
              <a:t>полного и равного осуществления всеми инвалидами всех </a:t>
            </a:r>
            <a:r>
              <a:rPr lang="ru-RU" b="1" dirty="0">
                <a:solidFill>
                  <a:schemeClr val="tx2"/>
                </a:solidFill>
                <a:latin typeface="PT Astra Serif" pitchFamily="18" charset="-52"/>
                <a:ea typeface="PT Astra Serif" pitchFamily="18" charset="-52"/>
              </a:rPr>
              <a:t>прав человека </a:t>
            </a:r>
            <a:r>
              <a:rPr lang="ru-RU" dirty="0">
                <a:solidFill>
                  <a:schemeClr val="tx2"/>
                </a:solidFill>
                <a:latin typeface="PT Astra Serif" pitchFamily="18" charset="-52"/>
                <a:ea typeface="PT Astra Serif" pitchFamily="18" charset="-52"/>
              </a:rPr>
              <a:t>и </a:t>
            </a:r>
            <a:r>
              <a:rPr lang="ru-RU" b="1" dirty="0">
                <a:solidFill>
                  <a:schemeClr val="tx2"/>
                </a:solidFill>
                <a:latin typeface="PT Astra Serif" pitchFamily="18" charset="-52"/>
                <a:ea typeface="PT Astra Serif" pitchFamily="18" charset="-52"/>
              </a:rPr>
              <a:t>основных свобод</a:t>
            </a:r>
            <a:r>
              <a:rPr lang="ru-RU" dirty="0">
                <a:solidFill>
                  <a:schemeClr val="tx2"/>
                </a:solidFill>
                <a:latin typeface="PT Astra Serif" pitchFamily="18" charset="-52"/>
                <a:ea typeface="PT Astra Serif" pitchFamily="18" charset="-52"/>
              </a:rPr>
              <a:t>, а также в </a:t>
            </a:r>
            <a:r>
              <a:rPr lang="ru-RU" b="1" dirty="0">
                <a:solidFill>
                  <a:schemeClr val="tx2"/>
                </a:solidFill>
                <a:latin typeface="PT Astra Serif" pitchFamily="18" charset="-52"/>
                <a:ea typeface="PT Astra Serif" pitchFamily="18" charset="-52"/>
              </a:rPr>
              <a:t>поощрении</a:t>
            </a:r>
            <a:r>
              <a:rPr lang="ru-RU" dirty="0">
                <a:solidFill>
                  <a:schemeClr val="tx2"/>
                </a:solidFill>
                <a:latin typeface="PT Astra Serif" pitchFamily="18" charset="-52"/>
                <a:ea typeface="PT Astra Serif" pitchFamily="18" charset="-52"/>
              </a:rPr>
              <a:t> уважения присущего им достоинства.</a:t>
            </a:r>
          </a:p>
          <a:p>
            <a:pPr algn="just"/>
            <a:endParaRPr lang="ru-RU" dirty="0">
              <a:solidFill>
                <a:schemeClr val="tx2"/>
              </a:solidFill>
              <a:latin typeface="PT Astra Serif" pitchFamily="18" charset="-52"/>
              <a:ea typeface="PT Astra Serif" pitchFamily="18" charset="-52"/>
            </a:endParaRPr>
          </a:p>
        </p:txBody>
      </p:sp>
      <p:sp>
        <p:nvSpPr>
          <p:cNvPr id="5" name="AutoShape 2" descr="https://dostupsredaperm.webasyst.cloud/wa-data/public/blog/img/454-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4" descr="https://dostupsredaperm.webasyst.cloud/wa-data/public/blog/img/454-1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4494" y="4029875"/>
            <a:ext cx="2376264" cy="18722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395536" y="2852936"/>
            <a:ext cx="547260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>
                <a:solidFill>
                  <a:schemeClr val="tx2"/>
                </a:solidFill>
                <a:latin typeface="PT Astra Serif" pitchFamily="18" charset="-52"/>
                <a:ea typeface="PT Astra Serif" pitchFamily="18" charset="-52"/>
              </a:rPr>
              <a:t>Органы социальной защиты населения </a:t>
            </a:r>
            <a:r>
              <a:rPr lang="ru-RU" b="1" dirty="0">
                <a:solidFill>
                  <a:schemeClr val="tx2"/>
                </a:solidFill>
                <a:latin typeface="PT Astra Serif" pitchFamily="18" charset="-52"/>
                <a:ea typeface="PT Astra Serif" pitchFamily="18" charset="-52"/>
              </a:rPr>
              <a:t>компетентны</a:t>
            </a:r>
            <a:r>
              <a:rPr lang="ru-RU" dirty="0">
                <a:solidFill>
                  <a:schemeClr val="tx2"/>
                </a:solidFill>
                <a:latin typeface="PT Astra Serif" pitchFamily="18" charset="-52"/>
                <a:ea typeface="PT Astra Serif" pitchFamily="18" charset="-52"/>
              </a:rPr>
              <a:t> решать вопросы по обеспечению условий доступности </a:t>
            </a:r>
            <a:r>
              <a:rPr lang="ru-RU" b="1" dirty="0">
                <a:solidFill>
                  <a:schemeClr val="tx2"/>
                </a:solidFill>
                <a:latin typeface="PT Astra Serif" pitchFamily="18" charset="-52"/>
                <a:ea typeface="PT Astra Serif" pitchFamily="18" charset="-52"/>
              </a:rPr>
              <a:t>только</a:t>
            </a:r>
            <a:r>
              <a:rPr lang="ru-RU" dirty="0">
                <a:solidFill>
                  <a:schemeClr val="tx2"/>
                </a:solidFill>
                <a:latin typeface="PT Astra Serif" pitchFamily="18" charset="-52"/>
                <a:ea typeface="PT Astra Serif" pitchFamily="18" charset="-52"/>
              </a:rPr>
              <a:t> в своей отрасли.</a:t>
            </a:r>
          </a:p>
        </p:txBody>
      </p:sp>
    </p:spTree>
    <p:extLst>
      <p:ext uri="{BB962C8B-B14F-4D97-AF65-F5344CB8AC3E}">
        <p14:creationId xmlns:p14="http://schemas.microsoft.com/office/powerpoint/2010/main" val="29827170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59215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6525344"/>
            <a:ext cx="9144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i="1" dirty="0" smtClean="0">
                <a:latin typeface="Times New Roman" pitchFamily="18" charset="0"/>
                <a:cs typeface="Times New Roman" pitchFamily="18" charset="0"/>
              </a:rPr>
              <a:t>2022</a:t>
            </a:r>
            <a:endParaRPr lang="ru-RU" sz="12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95536" y="1700808"/>
            <a:ext cx="83529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latin typeface="PT Astra Serif" pitchFamily="18" charset="-52"/>
                <a:ea typeface="PT Astra Serif" pitchFamily="18" charset="-52"/>
              </a:rPr>
              <a:t>Мероприятия </a:t>
            </a:r>
          </a:p>
          <a:p>
            <a:pPr algn="ctr"/>
            <a:r>
              <a:rPr lang="ru-RU" b="1" dirty="0">
                <a:latin typeface="PT Astra Serif" pitchFamily="18" charset="-52"/>
                <a:ea typeface="PT Astra Serif" pitchFamily="18" charset="-52"/>
              </a:rPr>
              <a:t>по организации обеспечения для инвалидов условий доступности объектов и услуг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39552" y="2708920"/>
            <a:ext cx="828092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i="1" u="sng" dirty="0">
                <a:latin typeface="PT Astra Serif" pitchFamily="18" charset="-52"/>
                <a:ea typeface="PT Astra Serif" pitchFamily="18" charset="-52"/>
              </a:rPr>
              <a:t>Статья 15 Федерального закона № 181-ФЗ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95536" y="3140968"/>
            <a:ext cx="8424936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300" dirty="0">
                <a:latin typeface="PT Astra Serif" pitchFamily="18" charset="-52"/>
                <a:ea typeface="PT Astra Serif" pitchFamily="18" charset="-52"/>
              </a:rPr>
              <a:t>- обеспечение условий для беспрепятственного доступа к жилым, общественным, производственным зданиям, строениям, сооружениям, включая те, в которых расположены физкультурно-спортивные организации, организации культуры, здравоохранения, транспорта  и др., к местам отдыха, и к предоставляемым в них услугам;</a:t>
            </a:r>
          </a:p>
          <a:p>
            <a:pPr algn="just"/>
            <a:r>
              <a:rPr lang="ru-RU" sz="1300" dirty="0">
                <a:latin typeface="PT Astra Serif" pitchFamily="18" charset="-52"/>
                <a:ea typeface="PT Astra Serif" pitchFamily="18" charset="-52"/>
              </a:rPr>
              <a:t>- возможность самостоятельного передвижения по территории объекта, особенно там, где предоставляются услуги, </a:t>
            </a:r>
          </a:p>
          <a:p>
            <a:pPr algn="just"/>
            <a:r>
              <a:rPr lang="ru-RU" sz="1300" dirty="0">
                <a:latin typeface="PT Astra Serif" pitchFamily="18" charset="-52"/>
                <a:ea typeface="PT Astra Serif" pitchFamily="18" charset="-52"/>
              </a:rPr>
              <a:t>- беспрепятственного входа в объекты и выхода из них,</a:t>
            </a:r>
          </a:p>
          <a:p>
            <a:pPr algn="just"/>
            <a:r>
              <a:rPr lang="ru-RU" sz="1300" dirty="0">
                <a:latin typeface="PT Astra Serif" pitchFamily="18" charset="-52"/>
                <a:ea typeface="PT Astra Serif" pitchFamily="18" charset="-52"/>
              </a:rPr>
              <a:t>- надлежащее размещение оборудования и носителей информации, необходимых для обеспечения беспрепятственного доступа инвалидов к объектам различных сфер жизнедеятельности;</a:t>
            </a:r>
          </a:p>
          <a:p>
            <a:pPr algn="just"/>
            <a:r>
              <a:rPr lang="ru-RU" sz="1300" dirty="0">
                <a:latin typeface="PT Astra Serif" pitchFamily="18" charset="-52"/>
                <a:ea typeface="PT Astra Serif" pitchFamily="18" charset="-52"/>
              </a:rPr>
              <a:t>- дублирование необходимой для инвалидов звуковой и зрительной  информации, а также надписей, знаков и иной текстовой и графической информации знаками, выполненными рельефно-точечным шрифтом Брайля, допуск </a:t>
            </a:r>
            <a:r>
              <a:rPr lang="ru-RU" sz="1300" dirty="0" err="1">
                <a:latin typeface="PT Astra Serif" pitchFamily="18" charset="-52"/>
                <a:ea typeface="PT Astra Serif" pitchFamily="18" charset="-52"/>
              </a:rPr>
              <a:t>сурдопереводчика</a:t>
            </a:r>
            <a:r>
              <a:rPr lang="ru-RU" sz="1300" dirty="0">
                <a:latin typeface="PT Astra Serif" pitchFamily="18" charset="-52"/>
                <a:ea typeface="PT Astra Serif" pitchFamily="18" charset="-52"/>
              </a:rPr>
              <a:t> и </a:t>
            </a:r>
            <a:r>
              <a:rPr lang="ru-RU" sz="1300" dirty="0" err="1">
                <a:latin typeface="PT Astra Serif" pitchFamily="18" charset="-52"/>
                <a:ea typeface="PT Astra Serif" pitchFamily="18" charset="-52"/>
              </a:rPr>
              <a:t>тифлосурдопереводчика</a:t>
            </a:r>
            <a:r>
              <a:rPr lang="ru-RU" sz="1300" dirty="0">
                <a:latin typeface="PT Astra Serif" pitchFamily="18" charset="-52"/>
                <a:ea typeface="PT Astra Serif" pitchFamily="18" charset="-52"/>
              </a:rPr>
              <a:t>;</a:t>
            </a:r>
          </a:p>
          <a:p>
            <a:pPr algn="just"/>
            <a:r>
              <a:rPr lang="ru-RU" sz="1300" dirty="0">
                <a:latin typeface="PT Astra Serif" pitchFamily="18" charset="-52"/>
                <a:ea typeface="PT Astra Serif" pitchFamily="18" charset="-52"/>
              </a:rPr>
              <a:t>- сопровождение инвалидов, имеющих стойкие расстройства функции зрения и  самостоятельного передвижения, оказание им  и другим инвалидам помощи в преодолении барьеров, мешающих получению ими услуг,</a:t>
            </a:r>
          </a:p>
          <a:p>
            <a:pPr algn="just"/>
            <a:r>
              <a:rPr lang="ru-RU" sz="1300" dirty="0">
                <a:latin typeface="PT Astra Serif" pitchFamily="18" charset="-52"/>
                <a:ea typeface="PT Astra Serif" pitchFamily="18" charset="-52"/>
              </a:rPr>
              <a:t>- проведение инструктирования/обучения сотрудников о порядке и условиях предоставления услуг инвалидам,</a:t>
            </a:r>
          </a:p>
          <a:p>
            <a:pPr algn="just"/>
            <a:r>
              <a:rPr lang="ru-RU" sz="1300" dirty="0">
                <a:latin typeface="PT Astra Serif" pitchFamily="18" charset="-52"/>
                <a:ea typeface="PT Astra Serif" pitchFamily="18" charset="-52"/>
              </a:rPr>
              <a:t>- выделение оборудованных автостоянок.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49870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592152"/>
          </a:xfrm>
          <a:prstGeom prst="rect">
            <a:avLst/>
          </a:prstGeom>
        </p:spPr>
      </p:pic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395536" y="1592152"/>
            <a:ext cx="8280920" cy="1404800"/>
          </a:xfrm>
        </p:spPr>
        <p:txBody>
          <a:bodyPr>
            <a:normAutofit/>
          </a:bodyPr>
          <a:lstStyle/>
          <a:p>
            <a:pPr algn="just"/>
            <a:endParaRPr lang="ru-RU" sz="1400" b="1" dirty="0">
              <a:solidFill>
                <a:schemeClr val="tx1"/>
              </a:solidFill>
              <a:latin typeface="PT Astra Serif" pitchFamily="18" charset="-52"/>
              <a:ea typeface="PT Astra Serif" pitchFamily="18" charset="-52"/>
            </a:endParaRPr>
          </a:p>
          <a:p>
            <a:pPr algn="just"/>
            <a:endParaRPr lang="ru-RU" sz="1400" b="1" dirty="0">
              <a:solidFill>
                <a:schemeClr val="tx1"/>
              </a:solidFill>
              <a:latin typeface="PT Astra Serif" pitchFamily="18" charset="-52"/>
              <a:ea typeface="PT Astra Serif" pitchFamily="18" charset="-52"/>
            </a:endParaRPr>
          </a:p>
          <a:p>
            <a:pPr algn="just"/>
            <a:r>
              <a:rPr lang="ru-RU" sz="1400" b="1" dirty="0">
                <a:solidFill>
                  <a:schemeClr val="tx1"/>
                </a:solidFill>
                <a:latin typeface="PT Astra Serif" pitchFamily="18" charset="-52"/>
                <a:ea typeface="PT Astra Serif" pitchFamily="18" charset="-52"/>
              </a:rPr>
              <a:t>Система организации работы по обеспечению для инвалидов условий доступности в учреждениях: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0" y="6525344"/>
            <a:ext cx="9144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i="1" dirty="0" smtClean="0">
                <a:latin typeface="Times New Roman" pitchFamily="18" charset="0"/>
                <a:cs typeface="Times New Roman" pitchFamily="18" charset="0"/>
              </a:rPr>
              <a:t>2022</a:t>
            </a:r>
            <a:endParaRPr lang="ru-RU" sz="1200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2" descr="C:\Users\fedorinovva\Downloads\chelovechek_417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412776"/>
            <a:ext cx="720080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95536" y="2564904"/>
            <a:ext cx="8352928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 algn="just">
              <a:buFont typeface="Wingdings" pitchFamily="2" charset="2"/>
              <a:buChar char="ü"/>
            </a:pPr>
            <a:r>
              <a:rPr lang="ru-RU" sz="1300" dirty="0">
                <a:latin typeface="PT Astra Serif" pitchFamily="18" charset="-52"/>
                <a:ea typeface="PT Astra Serif" pitchFamily="18" charset="-52"/>
              </a:rPr>
              <a:t>наличие систематизации по этому направлению работы - нормативные правовые акты и инструктивные, методические материалы, </a:t>
            </a:r>
          </a:p>
          <a:p>
            <a:pPr marL="171450" indent="-171450" algn="just">
              <a:buFont typeface="Wingdings" pitchFamily="2" charset="2"/>
              <a:buChar char="ü"/>
            </a:pPr>
            <a:r>
              <a:rPr lang="ru-RU" sz="1300" dirty="0">
                <a:latin typeface="PT Astra Serif" pitchFamily="18" charset="-52"/>
                <a:ea typeface="PT Astra Serif" pitchFamily="18" charset="-52"/>
              </a:rPr>
              <a:t>распорядительные документы об организации доступности в учреждении:</a:t>
            </a:r>
          </a:p>
          <a:p>
            <a:pPr indent="450000" algn="just"/>
            <a:r>
              <a:rPr lang="ru-RU" sz="1300" dirty="0">
                <a:latin typeface="PT Astra Serif" pitchFamily="18" charset="-52"/>
                <a:ea typeface="PT Astra Serif" pitchFamily="18" charset="-52"/>
              </a:rPr>
              <a:t>•приказы об ответственных сотрудниках;</a:t>
            </a:r>
          </a:p>
          <a:p>
            <a:pPr indent="450000" algn="just"/>
            <a:r>
              <a:rPr lang="ru-RU" sz="1300" dirty="0">
                <a:latin typeface="PT Astra Serif" pitchFamily="18" charset="-52"/>
                <a:ea typeface="PT Astra Serif" pitchFamily="18" charset="-52"/>
              </a:rPr>
              <a:t>• журнал инструктажа сотрудников; </a:t>
            </a:r>
          </a:p>
          <a:p>
            <a:pPr indent="450000" algn="just"/>
            <a:r>
              <a:rPr lang="ru-RU" sz="1300" dirty="0">
                <a:latin typeface="PT Astra Serif" pitchFamily="18" charset="-52"/>
                <a:ea typeface="PT Astra Serif" pitchFamily="18" charset="-52"/>
              </a:rPr>
              <a:t>•приказы о внесении изменений в должностные инструкции (должны быть охвачены все сотрудники), </a:t>
            </a:r>
          </a:p>
          <a:p>
            <a:pPr indent="450000" algn="just"/>
            <a:r>
              <a:rPr lang="ru-RU" sz="1300" dirty="0">
                <a:latin typeface="PT Astra Serif" pitchFamily="18" charset="-52"/>
                <a:ea typeface="PT Astra Serif" pitchFamily="18" charset="-52"/>
              </a:rPr>
              <a:t>•памятка посетителям о доступности учреждения и оказываемых услуг (она должна быть размещена на сайте учреждения, на информационных стендах);</a:t>
            </a:r>
          </a:p>
          <a:p>
            <a:pPr indent="450000" algn="just"/>
            <a:r>
              <a:rPr lang="ru-RU" sz="1300" dirty="0">
                <a:latin typeface="PT Astra Serif" pitchFamily="18" charset="-52"/>
                <a:ea typeface="PT Astra Serif" pitchFamily="18" charset="-52"/>
              </a:rPr>
              <a:t>• актуальный паспорт доступности учреждения с планом мероприятий по организации доступности на соответствующий период, т.е. «дорожная карта» учреждения. </a:t>
            </a:r>
          </a:p>
          <a:p>
            <a:pPr marL="285750" indent="-285750" algn="just">
              <a:buFont typeface="Wingdings" pitchFamily="2" charset="2"/>
              <a:buChar char="ü"/>
            </a:pPr>
            <a:r>
              <a:rPr lang="ru-RU" sz="1300" dirty="0">
                <a:latin typeface="PT Astra Serif" pitchFamily="18" charset="-52"/>
                <a:ea typeface="PT Astra Serif" pitchFamily="18" charset="-52"/>
              </a:rPr>
              <a:t>переписка с компетентными ведомствами о проведении необходимых мероприятий для создания доступности (например, о необходимости благоустройства территории с учетом потребностей инвалидов), рекомендуем это сделать</a:t>
            </a:r>
          </a:p>
          <a:p>
            <a:pPr marL="171450" indent="-171450" algn="just">
              <a:buFont typeface="Wingdings" pitchFamily="2" charset="2"/>
              <a:buChar char="ü"/>
            </a:pPr>
            <a:r>
              <a:rPr lang="ru-RU" sz="1300" dirty="0">
                <a:latin typeface="PT Astra Serif" pitchFamily="18" charset="-52"/>
                <a:ea typeface="PT Astra Serif" pitchFamily="18" charset="-52"/>
              </a:rPr>
              <a:t>материалы по результатам проверок Вашего учреждения, </a:t>
            </a:r>
          </a:p>
          <a:p>
            <a:pPr marL="171450" indent="-171450" algn="just">
              <a:buFont typeface="Wingdings" pitchFamily="2" charset="2"/>
              <a:buChar char="ü"/>
            </a:pPr>
            <a:r>
              <a:rPr lang="ru-RU" sz="1300" dirty="0">
                <a:latin typeface="PT Astra Serif" pitchFamily="18" charset="-52"/>
                <a:ea typeface="PT Astra Serif" pitchFamily="18" charset="-52"/>
              </a:rPr>
              <a:t>материалы по обучению (инструктированию) персонала работе с инвалидами в целях оказания доступности объектов и услуг, графики обучения, курсы обучения</a:t>
            </a:r>
          </a:p>
        </p:txBody>
      </p:sp>
    </p:spTree>
    <p:extLst>
      <p:ext uri="{BB962C8B-B14F-4D97-AF65-F5344CB8AC3E}">
        <p14:creationId xmlns:p14="http://schemas.microsoft.com/office/powerpoint/2010/main" val="26844905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592152"/>
          </a:xfrm>
          <a:prstGeom prst="rect">
            <a:avLst/>
          </a:prstGeom>
        </p:spPr>
      </p:pic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395536" y="1700808"/>
            <a:ext cx="8280920" cy="1008112"/>
          </a:xfrm>
        </p:spPr>
        <p:txBody>
          <a:bodyPr>
            <a:normAutofit/>
          </a:bodyPr>
          <a:lstStyle/>
          <a:p>
            <a:pPr algn="ctr"/>
            <a:endParaRPr lang="ru-RU" dirty="0"/>
          </a:p>
          <a:p>
            <a:pPr algn="ctr"/>
            <a:endParaRPr lang="ru-RU" dirty="0"/>
          </a:p>
          <a:p>
            <a:pPr algn="ctr"/>
            <a:endParaRPr lang="ru-RU" dirty="0"/>
          </a:p>
          <a:p>
            <a:pPr algn="ctr"/>
            <a:endParaRPr lang="ru-RU" dirty="0"/>
          </a:p>
          <a:p>
            <a:pPr algn="ctr"/>
            <a:endParaRPr lang="ru-RU" dirty="0"/>
          </a:p>
          <a:p>
            <a:pPr algn="ctr"/>
            <a:endParaRPr lang="ru-RU" dirty="0"/>
          </a:p>
          <a:p>
            <a:pPr algn="ctr"/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0" y="6525344"/>
            <a:ext cx="9144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i="1" dirty="0" smtClean="0">
                <a:latin typeface="Times New Roman" pitchFamily="18" charset="0"/>
                <a:cs typeface="Times New Roman" pitchFamily="18" charset="0"/>
              </a:rPr>
              <a:t>2022</a:t>
            </a:r>
            <a:endParaRPr lang="ru-RU" sz="12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23528" y="1772816"/>
            <a:ext cx="8496944" cy="43704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b="1" dirty="0">
                <a:latin typeface="PT Astra Serif" pitchFamily="18" charset="-52"/>
                <a:ea typeface="PT Astra Serif" pitchFamily="18" charset="-52"/>
              </a:rPr>
              <a:t>основные замечания при проверках:</a:t>
            </a:r>
          </a:p>
          <a:p>
            <a:pPr algn="just"/>
            <a:endParaRPr lang="ru-RU" b="1" dirty="0">
              <a:latin typeface="PT Astra Serif" pitchFamily="18" charset="-52"/>
              <a:ea typeface="PT Astra Serif" pitchFamily="18" charset="-52"/>
            </a:endParaRPr>
          </a:p>
          <a:p>
            <a:pPr indent="450000" algn="just"/>
            <a:r>
              <a:rPr lang="ru-RU" sz="1400" dirty="0">
                <a:latin typeface="PT Astra Serif" pitchFamily="18" charset="-52"/>
                <a:ea typeface="PT Astra Serif" pitchFamily="18" charset="-52"/>
              </a:rPr>
              <a:t>- не на должном уровне информационное обеспечение (отсутствие указателей о местах размещения помещений, кабинетов, специалистов, где предоставляются услуги, имеющаяся информация не всегда читаема, размещена высоко (должна быть не ниже 0,90м и не выше 1,6 м при возможности её чтения на расстоянии до 5 м, таблички с номером кабинета, именами и должностями сотрудников следует устанавливать на стене рядом с дверью со стороны ручки),</a:t>
            </a:r>
          </a:p>
          <a:p>
            <a:pPr indent="450000" algn="just"/>
            <a:r>
              <a:rPr lang="ru-RU" sz="1400" dirty="0">
                <a:latin typeface="PT Astra Serif" pitchFamily="18" charset="-52"/>
                <a:ea typeface="PT Astra Serif" pitchFamily="18" charset="-52"/>
              </a:rPr>
              <a:t>- самостоятельно и своевременно не оценивается архитектурная доступность объектов,</a:t>
            </a:r>
          </a:p>
          <a:p>
            <a:pPr indent="450000" algn="just"/>
            <a:r>
              <a:rPr lang="ru-RU" sz="1400" dirty="0">
                <a:latin typeface="PT Astra Serif" pitchFamily="18" charset="-52"/>
                <a:ea typeface="PT Astra Serif" pitchFamily="18" charset="-52"/>
              </a:rPr>
              <a:t>- своевременно не предпринимаются меры для создания условий доступности для инвалидов, в том числе оказания помощи силами персонала, в частности, имеющаяся кнопка вызова располагается в месте, не доступном для маломобильных граждан, не размещается на видном месте во входной группе номер телефона сотрудника, ответственного за оказание помощи и сопровождение инвалидов с соответствующей надписью крупным шрифтом</a:t>
            </a:r>
          </a:p>
          <a:p>
            <a:pPr indent="450000" algn="just"/>
            <a:r>
              <a:rPr lang="ru-RU" sz="1400" dirty="0">
                <a:latin typeface="PT Astra Serif" pitchFamily="18" charset="-52"/>
                <a:ea typeface="PT Astra Serif" pitchFamily="18" charset="-52"/>
              </a:rPr>
              <a:t>- не оцениваются условия доступности учреждения с привлечением общественных организаций инвалидов, при чем это нужно осуществлять не с целью получить подпись в паспорте доступности, а для получения практических рекомендаций по адаптации объекта в имеющихся условиях;</a:t>
            </a:r>
          </a:p>
          <a:p>
            <a:pPr indent="450000" algn="just"/>
            <a:r>
              <a:rPr lang="ru-RU" sz="1400" dirty="0">
                <a:latin typeface="PT Astra Serif" pitchFamily="18" charset="-52"/>
                <a:ea typeface="PT Astra Serif" pitchFamily="18" charset="-52"/>
              </a:rPr>
              <a:t>- паспорта доступности не содержат объективной оценки состояния объектов и услуг, не предусматривают конкретных мероприятий по улучшению ситуации.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844905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592152"/>
          </a:xfrm>
          <a:prstGeom prst="rect">
            <a:avLst/>
          </a:prstGeom>
        </p:spPr>
      </p:pic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395536" y="1700808"/>
            <a:ext cx="8280920" cy="1872208"/>
          </a:xfrm>
        </p:spPr>
        <p:txBody>
          <a:bodyPr>
            <a:normAutofit/>
          </a:bodyPr>
          <a:lstStyle/>
          <a:p>
            <a:pPr algn="ctr"/>
            <a:endParaRPr lang="ru-RU" dirty="0"/>
          </a:p>
          <a:p>
            <a:pPr algn="ctr"/>
            <a:endParaRPr lang="ru-RU" dirty="0"/>
          </a:p>
          <a:p>
            <a:pPr algn="ctr"/>
            <a:endParaRPr lang="ru-RU" dirty="0"/>
          </a:p>
          <a:p>
            <a:pPr algn="ctr"/>
            <a:endParaRPr lang="ru-RU" dirty="0"/>
          </a:p>
          <a:p>
            <a:pPr algn="ctr"/>
            <a:endParaRPr lang="ru-RU" dirty="0"/>
          </a:p>
          <a:p>
            <a:pPr algn="ctr"/>
            <a:endParaRPr lang="ru-RU" dirty="0"/>
          </a:p>
          <a:p>
            <a:pPr algn="ctr"/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0" y="6525344"/>
            <a:ext cx="9144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i="1" dirty="0" smtClean="0">
                <a:latin typeface="Times New Roman" pitchFamily="18" charset="0"/>
                <a:cs typeface="Times New Roman" pitchFamily="18" charset="0"/>
              </a:rPr>
              <a:t>2022</a:t>
            </a:r>
            <a:endParaRPr lang="ru-RU" sz="12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59532" y="1772816"/>
            <a:ext cx="8568952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16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6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6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6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6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6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6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6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95536" y="1700809"/>
            <a:ext cx="84969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chemeClr val="tx2"/>
                </a:solidFill>
                <a:latin typeface="PT Astra Serif" pitchFamily="18" charset="-52"/>
                <a:ea typeface="PT Astra Serif" pitchFamily="18" charset="-52"/>
              </a:rPr>
              <a:t>Рекомендации: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67544" y="2348880"/>
            <a:ext cx="8424936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Wingdings" pitchFamily="2" charset="2"/>
              <a:buChar char="ü"/>
            </a:pPr>
            <a:r>
              <a:rPr lang="ru-RU" sz="1600" dirty="0">
                <a:solidFill>
                  <a:schemeClr val="tx2"/>
                </a:solidFill>
                <a:latin typeface="PT Astra Serif" pitchFamily="18" charset="-52"/>
                <a:ea typeface="PT Astra Serif" pitchFamily="18" charset="-52"/>
              </a:rPr>
              <a:t>Поддерживать в </a:t>
            </a:r>
            <a:r>
              <a:rPr lang="ru-RU" sz="1600" b="1" dirty="0">
                <a:solidFill>
                  <a:schemeClr val="tx2"/>
                </a:solidFill>
                <a:latin typeface="PT Astra Serif" pitchFamily="18" charset="-52"/>
                <a:ea typeface="PT Astra Serif" pitchFamily="18" charset="-52"/>
              </a:rPr>
              <a:t>актуальном состоянии </a:t>
            </a:r>
            <a:r>
              <a:rPr lang="ru-RU" sz="1600" dirty="0">
                <a:solidFill>
                  <a:schemeClr val="tx2"/>
                </a:solidFill>
                <a:latin typeface="PT Astra Serif" pitchFamily="18" charset="-52"/>
                <a:ea typeface="PT Astra Serif" pitchFamily="18" charset="-52"/>
              </a:rPr>
              <a:t>паспорта доступности, главной частью этого документа является управленческое решение с планом мероприятий по созданию условий доступности объектов и услуг;</a:t>
            </a:r>
          </a:p>
          <a:p>
            <a:pPr marL="285750" indent="-285750" algn="just">
              <a:buFont typeface="Wingdings" pitchFamily="2" charset="2"/>
              <a:buChar char="ü"/>
            </a:pPr>
            <a:r>
              <a:rPr lang="ru-RU" sz="1600" b="1" dirty="0">
                <a:solidFill>
                  <a:schemeClr val="tx2"/>
                </a:solidFill>
                <a:latin typeface="PT Astra Serif" pitchFamily="18" charset="-52"/>
                <a:ea typeface="PT Astra Serif" pitchFamily="18" charset="-52"/>
              </a:rPr>
              <a:t>Приобрести</a:t>
            </a:r>
            <a:r>
              <a:rPr lang="ru-RU" sz="1600" dirty="0">
                <a:solidFill>
                  <a:schemeClr val="tx2"/>
                </a:solidFill>
                <a:latin typeface="PT Astra Serif" pitchFamily="18" charset="-52"/>
                <a:ea typeface="PT Astra Serif" pitchFamily="18" charset="-52"/>
              </a:rPr>
              <a:t> и правильно разместить вывески, исполненные с применением выпуклого шрифта и шрифта Брайля, (учитывайте корпоративные цвета отрасли,  грамотное и понятное написание наименования учреждения, режима работы);</a:t>
            </a:r>
          </a:p>
          <a:p>
            <a:pPr marL="285750" indent="-285750" algn="just">
              <a:buFont typeface="Wingdings" pitchFamily="2" charset="2"/>
              <a:buChar char="ü"/>
            </a:pPr>
            <a:r>
              <a:rPr lang="ru-RU" sz="1600" dirty="0">
                <a:solidFill>
                  <a:schemeClr val="tx2"/>
                </a:solidFill>
                <a:latin typeface="PT Astra Serif" pitchFamily="18" charset="-52"/>
                <a:ea typeface="PT Astra Serif" pitchFamily="18" charset="-52"/>
              </a:rPr>
              <a:t>В клиентские службы, административные корпуса, помещения для массовых мероприятий </a:t>
            </a:r>
            <a:r>
              <a:rPr lang="ru-RU" sz="1600" b="1" dirty="0">
                <a:solidFill>
                  <a:schemeClr val="tx2"/>
                </a:solidFill>
                <a:latin typeface="PT Astra Serif" pitchFamily="18" charset="-52"/>
                <a:ea typeface="PT Astra Serif" pitchFamily="18" charset="-52"/>
              </a:rPr>
              <a:t>приобрести</a:t>
            </a:r>
            <a:r>
              <a:rPr lang="ru-RU" sz="1600" dirty="0">
                <a:solidFill>
                  <a:schemeClr val="tx2"/>
                </a:solidFill>
                <a:latin typeface="PT Astra Serif" pitchFamily="18" charset="-52"/>
                <a:ea typeface="PT Astra Serif" pitchFamily="18" charset="-52"/>
              </a:rPr>
              <a:t> - устройства для доступности услуг слабослышащим (индукционные петли), для слабовидящих - увеличительные приборы, устройства, дублирующие тексты голосовыми сообщениями;</a:t>
            </a:r>
          </a:p>
          <a:p>
            <a:pPr marL="285750" indent="-285750" algn="just">
              <a:buFont typeface="Wingdings" pitchFamily="2" charset="2"/>
              <a:buChar char="ü"/>
            </a:pPr>
            <a:r>
              <a:rPr lang="ru-RU" sz="1600" b="1" dirty="0">
                <a:solidFill>
                  <a:schemeClr val="tx2"/>
                </a:solidFill>
                <a:latin typeface="PT Astra Serif" pitchFamily="18" charset="-52"/>
                <a:ea typeface="PT Astra Serif" pitchFamily="18" charset="-52"/>
              </a:rPr>
              <a:t>Обучить</a:t>
            </a:r>
            <a:r>
              <a:rPr lang="ru-RU" sz="1600" dirty="0">
                <a:solidFill>
                  <a:schemeClr val="tx2"/>
                </a:solidFill>
                <a:latin typeface="PT Astra Serif" pitchFamily="18" charset="-52"/>
                <a:ea typeface="PT Astra Serif" pitchFamily="18" charset="-52"/>
              </a:rPr>
              <a:t> отдельных сотрудников навыкам </a:t>
            </a:r>
            <a:r>
              <a:rPr lang="ru-RU" sz="1600" dirty="0" err="1">
                <a:solidFill>
                  <a:schemeClr val="tx2"/>
                </a:solidFill>
                <a:latin typeface="PT Astra Serif" pitchFamily="18" charset="-52"/>
                <a:ea typeface="PT Astra Serif" pitchFamily="18" charset="-52"/>
              </a:rPr>
              <a:t>сурдопереводчика</a:t>
            </a:r>
            <a:r>
              <a:rPr lang="ru-RU" sz="1600" dirty="0">
                <a:solidFill>
                  <a:schemeClr val="tx2"/>
                </a:solidFill>
                <a:latin typeface="PT Astra Serif" pitchFamily="18" charset="-52"/>
                <a:ea typeface="PT Astra Serif" pitchFamily="18" charset="-52"/>
              </a:rPr>
              <a:t>;</a:t>
            </a:r>
          </a:p>
          <a:p>
            <a:pPr marL="285750" indent="-285750" algn="just">
              <a:buFont typeface="Wingdings" pitchFamily="2" charset="2"/>
              <a:buChar char="ü"/>
            </a:pPr>
            <a:r>
              <a:rPr lang="ru-RU" sz="1600" b="1" dirty="0">
                <a:solidFill>
                  <a:schemeClr val="tx2"/>
                </a:solidFill>
                <a:latin typeface="PT Astra Serif" pitchFamily="18" charset="-52"/>
                <a:ea typeface="PT Astra Serif" pitchFamily="18" charset="-52"/>
              </a:rPr>
              <a:t>Позаботиться</a:t>
            </a:r>
            <a:r>
              <a:rPr lang="ru-RU" sz="1600" dirty="0">
                <a:solidFill>
                  <a:schemeClr val="tx2"/>
                </a:solidFill>
                <a:latin typeface="PT Astra Serif" pitchFamily="18" charset="-52"/>
                <a:ea typeface="PT Astra Serif" pitchFamily="18" charset="-52"/>
              </a:rPr>
              <a:t> о выделении мест для парковки специальных автотранспортных средств инвалидов (выделяется не менее 10 процентов мест (но не менее одного места), обозначить их соответствующими горизонтальными и вертикальными знаками и разметками. Инвалиды пользуются местами для парковки специальных автотранспортных средств бесплатно.</a:t>
            </a:r>
          </a:p>
          <a:p>
            <a:pPr algn="just"/>
            <a:endParaRPr lang="ru-RU" sz="1600" dirty="0">
              <a:solidFill>
                <a:schemeClr val="tx2"/>
              </a:solidFill>
              <a:latin typeface="PT Astra Serif" pitchFamily="18" charset="-52"/>
              <a:ea typeface="PT Astra Serif" pitchFamily="18" charset="-52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592152"/>
            <a:ext cx="719137" cy="719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528724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592152"/>
          </a:xfrm>
          <a:prstGeom prst="rect">
            <a:avLst/>
          </a:prstGeom>
        </p:spPr>
      </p:pic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395536" y="1844824"/>
            <a:ext cx="8280920" cy="4680520"/>
          </a:xfrm>
        </p:spPr>
        <p:txBody>
          <a:bodyPr>
            <a:normAutofit/>
          </a:bodyPr>
          <a:lstStyle/>
          <a:p>
            <a:pPr algn="just"/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 lvl="0" algn="just"/>
            <a:endParaRPr lang="ru-RU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ru-RU" sz="1600" dirty="0">
              <a:solidFill>
                <a:schemeClr val="tx1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6525344"/>
            <a:ext cx="9144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i="1" dirty="0" smtClean="0">
                <a:latin typeface="Times New Roman" pitchFamily="18" charset="0"/>
                <a:cs typeface="Times New Roman" pitchFamily="18" charset="0"/>
              </a:rPr>
              <a:t>2022</a:t>
            </a:r>
            <a:endParaRPr lang="ru-RU" sz="1200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4869160"/>
            <a:ext cx="2761488" cy="116433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55576" y="1916832"/>
            <a:ext cx="7920880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ru-RU" sz="2400" b="1" dirty="0">
                <a:solidFill>
                  <a:schemeClr val="tx2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Департамент социальной защиты населения Томской области</a:t>
            </a:r>
          </a:p>
          <a:p>
            <a:pPr lvl="0" algn="ctr">
              <a:defRPr/>
            </a:pPr>
            <a:endParaRPr lang="ru-RU" sz="700" b="1" dirty="0">
              <a:solidFill>
                <a:srgbClr val="7030A0"/>
              </a:solidFill>
              <a:latin typeface="PT Astra Serif" panose="020A0603040505020204" pitchFamily="18" charset="-52"/>
              <a:ea typeface="PT Astra Serif" panose="020A0603040505020204" pitchFamily="18" charset="-52"/>
              <a:cs typeface="Times New Roman" pitchFamily="18" charset="0"/>
            </a:endParaRPr>
          </a:p>
          <a:p>
            <a:pPr lvl="0">
              <a:defRPr/>
            </a:pPr>
            <a:endParaRPr lang="ru-RU" b="1" dirty="0">
              <a:latin typeface="PT Astra Serif" panose="020A0603040505020204" pitchFamily="18" charset="-52"/>
              <a:ea typeface="PT Astra Serif" panose="020A0603040505020204" pitchFamily="18" charset="-52"/>
              <a:cs typeface="Times New Roman" pitchFamily="18" charset="0"/>
            </a:endParaRPr>
          </a:p>
          <a:p>
            <a:pPr lvl="0">
              <a:defRPr/>
            </a:pPr>
            <a:r>
              <a:rPr lang="ru-RU" b="1" i="1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Юридический адрес: </a:t>
            </a:r>
            <a:r>
              <a:rPr lang="ru-RU" i="1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634021, г. Томск, ул. Шевченко, 24</a:t>
            </a:r>
          </a:p>
          <a:p>
            <a:pPr lvl="0">
              <a:defRPr/>
            </a:pPr>
            <a:endParaRPr lang="ru-RU" i="1" dirty="0">
              <a:latin typeface="PT Astra Serif" panose="020A0603040505020204" pitchFamily="18" charset="-52"/>
              <a:ea typeface="PT Astra Serif" panose="020A0603040505020204" pitchFamily="18" charset="-52"/>
              <a:cs typeface="Times New Roman" pitchFamily="18" charset="0"/>
            </a:endParaRPr>
          </a:p>
          <a:p>
            <a:pPr lvl="0">
              <a:defRPr/>
            </a:pPr>
            <a:r>
              <a:rPr lang="ru-RU" b="1" i="1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Телефон: </a:t>
            </a:r>
            <a:r>
              <a:rPr lang="ru-RU" i="1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+7(3822) 602-700; факс: +7(3822) 602-704</a:t>
            </a:r>
          </a:p>
          <a:p>
            <a:pPr lvl="0">
              <a:defRPr/>
            </a:pPr>
            <a:endParaRPr lang="ru-RU" i="1" dirty="0">
              <a:latin typeface="PT Astra Serif" panose="020A0603040505020204" pitchFamily="18" charset="-52"/>
              <a:ea typeface="PT Astra Serif" panose="020A0603040505020204" pitchFamily="18" charset="-52"/>
              <a:cs typeface="Times New Roman" pitchFamily="18" charset="0"/>
            </a:endParaRPr>
          </a:p>
          <a:p>
            <a:pPr>
              <a:defRPr/>
            </a:pPr>
            <a:r>
              <a:rPr lang="ru-RU" b="1" i="1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Сайт: </a:t>
            </a:r>
            <a:r>
              <a:rPr lang="en-US" i="1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https://dszn.tomsk.gov.ru/</a:t>
            </a:r>
            <a:endParaRPr lang="ru-RU" i="1" dirty="0">
              <a:latin typeface="PT Astra Serif" panose="020A0603040505020204" pitchFamily="18" charset="-52"/>
              <a:ea typeface="PT Astra Serif" panose="020A0603040505020204" pitchFamily="18" charset="-52"/>
              <a:cs typeface="Times New Roman" pitchFamily="18" charset="0"/>
            </a:endParaRPr>
          </a:p>
          <a:p>
            <a:pPr lvl="0">
              <a:defRPr/>
            </a:pPr>
            <a:endParaRPr lang="ru-RU" i="1" dirty="0">
              <a:latin typeface="PT Astra Serif" panose="020A0603040505020204" pitchFamily="18" charset="-52"/>
              <a:ea typeface="PT Astra Serif" panose="020A0603040505020204" pitchFamily="18" charset="-52"/>
              <a:cs typeface="Times New Roman" pitchFamily="18" charset="0"/>
            </a:endParaRPr>
          </a:p>
          <a:p>
            <a:pPr>
              <a:defRPr/>
            </a:pPr>
            <a:r>
              <a:rPr lang="ru-RU" b="1" i="1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Е-</a:t>
            </a:r>
            <a:r>
              <a:rPr lang="ru-RU" b="1" i="1" dirty="0" err="1"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mail</a:t>
            </a:r>
            <a:r>
              <a:rPr lang="ru-RU" b="1" i="1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: </a:t>
            </a:r>
            <a:r>
              <a:rPr lang="en-US" i="1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  <a:hlinkClick r:id="rId4"/>
              </a:rPr>
              <a:t>dszn@socialwork.tomsk.gov.ru</a:t>
            </a:r>
            <a:endParaRPr lang="en-US" i="1" dirty="0">
              <a:latin typeface="PT Astra Serif" panose="020A0603040505020204" pitchFamily="18" charset="-52"/>
              <a:ea typeface="PT Astra Serif" panose="020A0603040505020204" pitchFamily="18" charset="-52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533292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592152"/>
          </a:xfrm>
          <a:prstGeom prst="rect">
            <a:avLst/>
          </a:prstGeom>
        </p:spPr>
      </p:pic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395536" y="1844824"/>
            <a:ext cx="8280920" cy="4680520"/>
          </a:xfrm>
        </p:spPr>
        <p:txBody>
          <a:bodyPr>
            <a:normAutofit/>
          </a:bodyPr>
          <a:lstStyle/>
          <a:p>
            <a:pPr algn="just"/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 lvl="0" algn="just"/>
            <a:endParaRPr lang="ru-RU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ru-RU" sz="1600" dirty="0">
              <a:solidFill>
                <a:schemeClr val="tx1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6525344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i="1" dirty="0" smtClean="0">
                <a:latin typeface="Times New Roman" pitchFamily="18" charset="0"/>
                <a:cs typeface="Times New Roman" pitchFamily="18" charset="0"/>
              </a:rPr>
              <a:t>2022</a:t>
            </a:r>
            <a:endParaRPr lang="ru-RU" sz="1200" i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200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4869160"/>
            <a:ext cx="2761488" cy="116433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55576" y="1916832"/>
            <a:ext cx="79208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endParaRPr lang="ru-RU" sz="2400" b="1" i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>
              <a:defRPr/>
            </a:pPr>
            <a:endParaRPr lang="ru-RU" sz="2400" b="1" i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>
              <a:defRPr/>
            </a:pPr>
            <a:endParaRPr lang="ru-RU" sz="2400" b="1" i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>
              <a:defRPr/>
            </a:pPr>
            <a:r>
              <a:rPr lang="ru-RU" sz="2400" b="1" i="1" dirty="0">
                <a:solidFill>
                  <a:schemeClr val="accent1">
                    <a:lumMod val="75000"/>
                  </a:schemeClr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СПАСИБО ЗА ВНИМАНИЕ!</a:t>
            </a:r>
            <a:endParaRPr lang="en-US" sz="2400" b="1" i="1" dirty="0">
              <a:solidFill>
                <a:schemeClr val="accent1">
                  <a:lumMod val="75000"/>
                </a:schemeClr>
              </a:solidFill>
              <a:latin typeface="PT Astra Serif" panose="020A0603040505020204" pitchFamily="18" charset="-52"/>
              <a:ea typeface="PT Astra Serif" panose="020A0603040505020204" pitchFamily="18" charset="-52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4722005"/>
      </p:ext>
    </p:extLst>
  </p:cSld>
  <p:clrMapOvr>
    <a:masterClrMapping/>
  </p:clrMapOvr>
</p:sld>
</file>

<file path=ppt/theme/theme1.xml><?xml version="1.0" encoding="utf-8"?>
<a:theme xmlns:a="http://schemas.openxmlformats.org/drawingml/2006/main" name="Воздушный поток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3180</TotalTime>
  <Words>933</Words>
  <Application>Microsoft Office PowerPoint</Application>
  <PresentationFormat>Экран (4:3)</PresentationFormat>
  <Paragraphs>95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7" baseType="lpstr">
      <vt:lpstr>Calibri</vt:lpstr>
      <vt:lpstr>Georgia</vt:lpstr>
      <vt:lpstr>PT Astra Serif</vt:lpstr>
      <vt:lpstr>Times New Roman</vt:lpstr>
      <vt:lpstr>Trebuchet MS</vt:lpstr>
      <vt:lpstr>Wingdings</vt:lpstr>
      <vt:lpstr>Воздушный поток</vt:lpstr>
      <vt:lpstr>  Организация обеспечения доступности для инвалидов социальных объектов и услуг</vt:lpstr>
      <vt:lpstr>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Татьяна Владимировна Стерхова</dc:creator>
  <cp:lastModifiedBy>Светлана Александровна Ильиных</cp:lastModifiedBy>
  <cp:revision>66</cp:revision>
  <cp:lastPrinted>2020-09-29T13:00:00Z</cp:lastPrinted>
  <dcterms:created xsi:type="dcterms:W3CDTF">2020-09-03T10:15:09Z</dcterms:created>
  <dcterms:modified xsi:type="dcterms:W3CDTF">2022-06-06T06:43:33Z</dcterms:modified>
</cp:coreProperties>
</file>