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</p:sldMasterIdLst>
  <p:sldIdLst>
    <p:sldId id="256" r:id="rId9"/>
    <p:sldId id="257" r:id="rId10"/>
    <p:sldId id="275" r:id="rId11"/>
    <p:sldId id="278" r:id="rId12"/>
    <p:sldId id="279" r:id="rId13"/>
    <p:sldId id="259" r:id="rId14"/>
    <p:sldId id="260" r:id="rId15"/>
    <p:sldId id="283" r:id="rId16"/>
    <p:sldId id="274" r:id="rId17"/>
    <p:sldId id="261" r:id="rId18"/>
    <p:sldId id="281" r:id="rId19"/>
    <p:sldId id="282" r:id="rId20"/>
    <p:sldId id="262" r:id="rId21"/>
    <p:sldId id="288" r:id="rId22"/>
    <p:sldId id="289" r:id="rId23"/>
    <p:sldId id="287" r:id="rId24"/>
    <p:sldId id="290" r:id="rId25"/>
    <p:sldId id="292" r:id="rId26"/>
    <p:sldId id="286" r:id="rId27"/>
    <p:sldId id="273" r:id="rId28"/>
  </p:sldIdLst>
  <p:sldSz cx="9144000" cy="6858000" type="screen4x3"/>
  <p:notesSz cx="6797675" cy="9926638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C3D2EDE-1101-0DEF-921E-4EC9C3BDE2CA}">
  <a:tblStyle styleId="{6C3D2EDE-1101-0DEF-921E-4EC9C3BDE2C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  <a:fill>
          <a:solidFill>
            <a:schemeClr val="accent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>
      <p:cViewPr varScale="1">
        <p:scale>
          <a:sx n="115" d="100"/>
          <a:sy n="115" d="100"/>
        </p:scale>
        <p:origin x="135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F975FA-E76F-401C-A91C-9D6493CAA6B1}" type="doc">
      <dgm:prSet loTypeId="urn:microsoft.com/office/officeart/2005/8/layout/process2" loCatId="process" qsTypeId="urn:microsoft.com/office/officeart/2005/8/quickstyle/3d3" qsCatId="3D" csTypeId="urn:microsoft.com/office/officeart/2005/8/colors/accent1_2" csCatId="accent1" phldr="1"/>
      <dgm:spPr/>
    </dgm:pt>
    <dgm:pt modelId="{3F6065FB-94E8-4671-9BF2-EBC21AD04AFD}">
      <dgm:prSet phldrT="[Текст]" custT="1"/>
      <dgm:spPr/>
      <dgm:t>
        <a:bodyPr/>
        <a:lstStyle/>
        <a:p>
          <a:pPr algn="just" rtl="0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400" dirty="0"/>
        </a:p>
      </dgm:t>
    </dgm:pt>
    <dgm:pt modelId="{BD8D17A4-29D8-465F-B5D8-735504DF4C7F}" type="parTrans" cxnId="{C445DD4C-FB32-45E8-914F-161CFD67CB9E}">
      <dgm:prSet/>
      <dgm:spPr/>
      <dgm:t>
        <a:bodyPr/>
        <a:lstStyle/>
        <a:p>
          <a:endParaRPr lang="ru-RU"/>
        </a:p>
      </dgm:t>
    </dgm:pt>
    <dgm:pt modelId="{70C1553A-4C03-4398-A261-1C594820F515}" type="sibTrans" cxnId="{C445DD4C-FB32-45E8-914F-161CFD67CB9E}">
      <dgm:prSet/>
      <dgm:spPr/>
      <dgm:t>
        <a:bodyPr/>
        <a:lstStyle/>
        <a:p>
          <a:endParaRPr lang="ru-RU"/>
        </a:p>
      </dgm:t>
    </dgm:pt>
    <dgm:pt modelId="{C2A30613-B84A-4F52-B423-FDD2E1B92B95}">
      <dgm:prSet phldrT="[Текст]" custT="1"/>
      <dgm:spPr/>
      <dgm:t>
        <a:bodyPr/>
        <a:lstStyle/>
        <a:p>
          <a:pPr algn="just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Проверка содержания информации, размещенной на официальном сайте поставщика социальных услуг  в 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информационно-телекоммуникационной </a:t>
          </a:r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сети «Интернет»</a:t>
          </a:r>
          <a:endParaRPr lang="ru-RU" sz="1400" dirty="0"/>
        </a:p>
      </dgm:t>
    </dgm:pt>
    <dgm:pt modelId="{6D500991-3CA5-4A61-94C5-68E72619B9ED}" type="parTrans" cxnId="{856C2020-3A45-4BA8-AD7F-E5026E1285E6}">
      <dgm:prSet/>
      <dgm:spPr/>
      <dgm:t>
        <a:bodyPr/>
        <a:lstStyle/>
        <a:p>
          <a:endParaRPr lang="ru-RU"/>
        </a:p>
      </dgm:t>
    </dgm:pt>
    <dgm:pt modelId="{948F7262-2159-4D47-9EE4-5AE4675A2D86}" type="sibTrans" cxnId="{856C2020-3A45-4BA8-AD7F-E5026E1285E6}">
      <dgm:prSet/>
      <dgm:spPr/>
      <dgm:t>
        <a:bodyPr/>
        <a:lstStyle/>
        <a:p>
          <a:endParaRPr lang="ru-RU"/>
        </a:p>
      </dgm:t>
    </dgm:pt>
    <dgm:pt modelId="{85F93D16-24EB-427D-B21F-67712432C191}">
      <dgm:prSet phldrT="[Текст]" custT="1"/>
      <dgm:spPr/>
      <dgm:t>
        <a:bodyPr/>
        <a:lstStyle/>
        <a:p>
          <a:pPr algn="just" rtl="0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Проверка порядка, условий предоставления социальных услуг в ходе документарной проверки личных дел получателей социальных 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услуг</a:t>
          </a:r>
          <a:r>
            <a:rPr lang="en-US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обеспечения наличия необходимой учетной документации (журналов, дневники, в которых фиксируется информация об оказании социальных услуг)</a:t>
          </a:r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08B3DF8-03C7-4CFA-ABCD-6CF38A8412D6}" type="parTrans" cxnId="{3D9109B4-D9C9-4253-BF59-09EF3DC82428}">
      <dgm:prSet/>
      <dgm:spPr/>
      <dgm:t>
        <a:bodyPr/>
        <a:lstStyle/>
        <a:p>
          <a:endParaRPr lang="ru-RU"/>
        </a:p>
      </dgm:t>
    </dgm:pt>
    <dgm:pt modelId="{81719C9A-303D-4D44-9204-63FB70C52F4C}" type="sibTrans" cxnId="{3D9109B4-D9C9-4253-BF59-09EF3DC82428}">
      <dgm:prSet/>
      <dgm:spPr/>
      <dgm:t>
        <a:bodyPr/>
        <a:lstStyle/>
        <a:p>
          <a:endParaRPr lang="ru-RU"/>
        </a:p>
      </dgm:t>
    </dgm:pt>
    <dgm:pt modelId="{6E0239B1-C069-4414-A44C-5F1A8F54C58E}">
      <dgm:prSet custT="1"/>
      <dgm:spPr/>
      <dgm:t>
        <a:bodyPr/>
        <a:lstStyle/>
        <a:p>
          <a:pPr algn="just"/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4. Проверка организационно-распорядительных документов поставщика социальных услуг (устава, положений о структурных подразделениях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</a:p>
      </dgm:t>
    </dgm:pt>
    <dgm:pt modelId="{A08F36D9-ECF7-4080-B171-E60412EE9084}" type="parTrans" cxnId="{6EBB9C7D-9CE9-45B0-9E7C-C2FFDF31E661}">
      <dgm:prSet/>
      <dgm:spPr/>
      <dgm:t>
        <a:bodyPr/>
        <a:lstStyle/>
        <a:p>
          <a:endParaRPr lang="ru-RU"/>
        </a:p>
      </dgm:t>
    </dgm:pt>
    <dgm:pt modelId="{70334E36-58A6-4FC0-BC66-90338A9C50E9}" type="sibTrans" cxnId="{6EBB9C7D-9CE9-45B0-9E7C-C2FFDF31E661}">
      <dgm:prSet/>
      <dgm:spPr/>
      <dgm:t>
        <a:bodyPr/>
        <a:lstStyle/>
        <a:p>
          <a:endParaRPr lang="ru-RU"/>
        </a:p>
      </dgm:t>
    </dgm:pt>
    <dgm:pt modelId="{37E4259D-2AAB-45FC-AFA3-BCEA23AF8418}">
      <dgm:prSet custT="1"/>
      <dgm:spPr/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5. Проверка организации социального обслуживания (обеспечение жилым помещением, предоставление мебели, подача пищи, предоставление мягкого инвентаря, влажная уборка, замена и стирка постельного, нательного белья, сохранность личных вещей (при необходимости), и т.д.)   </a:t>
          </a:r>
          <a:endParaRPr lang="ru-RU" sz="12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6A55458-1CF8-4DCB-861A-64586273BE9F}" type="parTrans" cxnId="{67657115-D02E-4B81-9B8A-D36790C1DE85}">
      <dgm:prSet/>
      <dgm:spPr/>
      <dgm:t>
        <a:bodyPr/>
        <a:lstStyle/>
        <a:p>
          <a:endParaRPr lang="ru-RU"/>
        </a:p>
      </dgm:t>
    </dgm:pt>
    <dgm:pt modelId="{C1079FDC-812E-4D93-99EB-294CBEACA95F}" type="sibTrans" cxnId="{67657115-D02E-4B81-9B8A-D36790C1DE85}">
      <dgm:prSet/>
      <dgm:spPr/>
      <dgm:t>
        <a:bodyPr/>
        <a:lstStyle/>
        <a:p>
          <a:endParaRPr lang="ru-RU"/>
        </a:p>
      </dgm:t>
    </dgm:pt>
    <dgm:pt modelId="{6D7FC154-DD85-4598-B6EA-8AA6B934BC2E}" type="pres">
      <dgm:prSet presAssocID="{38F975FA-E76F-401C-A91C-9D6493CAA6B1}" presName="linearFlow" presStyleCnt="0">
        <dgm:presLayoutVars>
          <dgm:resizeHandles val="exact"/>
        </dgm:presLayoutVars>
      </dgm:prSet>
      <dgm:spPr/>
    </dgm:pt>
    <dgm:pt modelId="{05A2E1B3-9B92-430B-A7F0-5D927D4598F7}" type="pres">
      <dgm:prSet presAssocID="{3F6065FB-94E8-4671-9BF2-EBC21AD04AFD}" presName="node" presStyleLbl="node1" presStyleIdx="0" presStyleCnt="5" custScaleX="3586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69ACC-81D2-494C-9ABA-D5091B785FA8}" type="pres">
      <dgm:prSet presAssocID="{70C1553A-4C03-4398-A261-1C594820F515}" presName="sibTrans" presStyleLbl="sibTrans2D1" presStyleIdx="0" presStyleCnt="4"/>
      <dgm:spPr/>
      <dgm:t>
        <a:bodyPr/>
        <a:lstStyle/>
        <a:p>
          <a:endParaRPr lang="ru-RU"/>
        </a:p>
      </dgm:t>
    </dgm:pt>
    <dgm:pt modelId="{CEF229A4-1297-465E-A965-811D90333EDD}" type="pres">
      <dgm:prSet presAssocID="{70C1553A-4C03-4398-A261-1C594820F515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0B9AA77D-B9B1-47A2-9BE4-AB4B50753EAD}" type="pres">
      <dgm:prSet presAssocID="{C2A30613-B84A-4F52-B423-FDD2E1B92B95}" presName="node" presStyleLbl="node1" presStyleIdx="1" presStyleCnt="5" custScaleX="3650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49C9C-6F69-46B9-87BA-CFECA019F652}" type="pres">
      <dgm:prSet presAssocID="{948F7262-2159-4D47-9EE4-5AE4675A2D86}" presName="sibTrans" presStyleLbl="sibTrans2D1" presStyleIdx="1" presStyleCnt="4"/>
      <dgm:spPr/>
      <dgm:t>
        <a:bodyPr/>
        <a:lstStyle/>
        <a:p>
          <a:endParaRPr lang="ru-RU"/>
        </a:p>
      </dgm:t>
    </dgm:pt>
    <dgm:pt modelId="{03B87200-9AB2-40DD-A130-C3B23B9882F3}" type="pres">
      <dgm:prSet presAssocID="{948F7262-2159-4D47-9EE4-5AE4675A2D86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FC9C2A88-C222-4D8A-8A58-1522D4C3F5E9}" type="pres">
      <dgm:prSet presAssocID="{85F93D16-24EB-427D-B21F-67712432C191}" presName="node" presStyleLbl="node1" presStyleIdx="2" presStyleCnt="5" custScaleX="365079" custScaleY="148538" custLinFactNeighborX="0" custLinFactNeighborY="-65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B3969-CA06-4833-981D-3B657B865811}" type="pres">
      <dgm:prSet presAssocID="{81719C9A-303D-4D44-9204-63FB70C52F4C}" presName="sibTrans" presStyleLbl="sibTrans2D1" presStyleIdx="2" presStyleCnt="4"/>
      <dgm:spPr/>
      <dgm:t>
        <a:bodyPr/>
        <a:lstStyle/>
        <a:p>
          <a:endParaRPr lang="ru-RU"/>
        </a:p>
      </dgm:t>
    </dgm:pt>
    <dgm:pt modelId="{759F7ACE-A377-4A80-BC6D-8F728E6C8C7F}" type="pres">
      <dgm:prSet presAssocID="{81719C9A-303D-4D44-9204-63FB70C52F4C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1723B223-4C5F-493E-855D-5CCDD83960D5}" type="pres">
      <dgm:prSet presAssocID="{6E0239B1-C069-4414-A44C-5F1A8F54C58E}" presName="node" presStyleLbl="node1" presStyleIdx="3" presStyleCnt="5" custScaleX="3650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74C2DD-7E36-459D-94F2-98DBBFC04B5C}" type="pres">
      <dgm:prSet presAssocID="{70334E36-58A6-4FC0-BC66-90338A9C50E9}" presName="sibTrans" presStyleLbl="sibTrans2D1" presStyleIdx="3" presStyleCnt="4"/>
      <dgm:spPr/>
      <dgm:t>
        <a:bodyPr/>
        <a:lstStyle/>
        <a:p>
          <a:endParaRPr lang="ru-RU"/>
        </a:p>
      </dgm:t>
    </dgm:pt>
    <dgm:pt modelId="{E47B22E6-FE29-4DB2-9FAA-D526017ADBE3}" type="pres">
      <dgm:prSet presAssocID="{70334E36-58A6-4FC0-BC66-90338A9C50E9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EC92D6A6-1DDE-4810-A706-BAD97F5ED8FA}" type="pres">
      <dgm:prSet presAssocID="{37E4259D-2AAB-45FC-AFA3-BCEA23AF8418}" presName="node" presStyleLbl="node1" presStyleIdx="4" presStyleCnt="5" custScaleX="365079" custLinFactNeighborX="1615" custLinFactNeighborY="-5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0398D6-C1E5-4F9A-97D0-1BFDD46607DA}" type="presOf" srcId="{70334E36-58A6-4FC0-BC66-90338A9C50E9}" destId="{C274C2DD-7E36-459D-94F2-98DBBFC04B5C}" srcOrd="0" destOrd="0" presId="urn:microsoft.com/office/officeart/2005/8/layout/process2"/>
    <dgm:cxn modelId="{D9E19969-08F4-4755-8D69-CF8086A2D2AA}" type="presOf" srcId="{70C1553A-4C03-4398-A261-1C594820F515}" destId="{CEF229A4-1297-465E-A965-811D90333EDD}" srcOrd="1" destOrd="0" presId="urn:microsoft.com/office/officeart/2005/8/layout/process2"/>
    <dgm:cxn modelId="{081BF65A-F3C1-429A-9991-468035321A79}" type="presOf" srcId="{3F6065FB-94E8-4671-9BF2-EBC21AD04AFD}" destId="{05A2E1B3-9B92-430B-A7F0-5D927D4598F7}" srcOrd="0" destOrd="0" presId="urn:microsoft.com/office/officeart/2005/8/layout/process2"/>
    <dgm:cxn modelId="{1496D012-66D2-4AD6-AACF-C18883C4D41B}" type="presOf" srcId="{85F93D16-24EB-427D-B21F-67712432C191}" destId="{FC9C2A88-C222-4D8A-8A58-1522D4C3F5E9}" srcOrd="0" destOrd="0" presId="urn:microsoft.com/office/officeart/2005/8/layout/process2"/>
    <dgm:cxn modelId="{C35DABE1-490F-4C11-8E5E-B035B65735B2}" type="presOf" srcId="{C2A30613-B84A-4F52-B423-FDD2E1B92B95}" destId="{0B9AA77D-B9B1-47A2-9BE4-AB4B50753EAD}" srcOrd="0" destOrd="0" presId="urn:microsoft.com/office/officeart/2005/8/layout/process2"/>
    <dgm:cxn modelId="{7418A782-F9F9-4498-B040-14048F410F47}" type="presOf" srcId="{6E0239B1-C069-4414-A44C-5F1A8F54C58E}" destId="{1723B223-4C5F-493E-855D-5CCDD83960D5}" srcOrd="0" destOrd="0" presId="urn:microsoft.com/office/officeart/2005/8/layout/process2"/>
    <dgm:cxn modelId="{AB22B9FD-B800-4DE4-B2EB-3F25E1FAF124}" type="presOf" srcId="{70334E36-58A6-4FC0-BC66-90338A9C50E9}" destId="{E47B22E6-FE29-4DB2-9FAA-D526017ADBE3}" srcOrd="1" destOrd="0" presId="urn:microsoft.com/office/officeart/2005/8/layout/process2"/>
    <dgm:cxn modelId="{82FAA6F3-0727-4093-B5DD-0CD3E124F839}" type="presOf" srcId="{70C1553A-4C03-4398-A261-1C594820F515}" destId="{A6B69ACC-81D2-494C-9ABA-D5091B785FA8}" srcOrd="0" destOrd="0" presId="urn:microsoft.com/office/officeart/2005/8/layout/process2"/>
    <dgm:cxn modelId="{C445DD4C-FB32-45E8-914F-161CFD67CB9E}" srcId="{38F975FA-E76F-401C-A91C-9D6493CAA6B1}" destId="{3F6065FB-94E8-4671-9BF2-EBC21AD04AFD}" srcOrd="0" destOrd="0" parTransId="{BD8D17A4-29D8-465F-B5D8-735504DF4C7F}" sibTransId="{70C1553A-4C03-4398-A261-1C594820F515}"/>
    <dgm:cxn modelId="{3D9109B4-D9C9-4253-BF59-09EF3DC82428}" srcId="{38F975FA-E76F-401C-A91C-9D6493CAA6B1}" destId="{85F93D16-24EB-427D-B21F-67712432C191}" srcOrd="2" destOrd="0" parTransId="{708B3DF8-03C7-4CFA-ABCD-6CF38A8412D6}" sibTransId="{81719C9A-303D-4D44-9204-63FB70C52F4C}"/>
    <dgm:cxn modelId="{BA360C81-B7E3-4650-B2D9-B9D919E5991C}" type="presOf" srcId="{38F975FA-E76F-401C-A91C-9D6493CAA6B1}" destId="{6D7FC154-DD85-4598-B6EA-8AA6B934BC2E}" srcOrd="0" destOrd="0" presId="urn:microsoft.com/office/officeart/2005/8/layout/process2"/>
    <dgm:cxn modelId="{6EBB9C7D-9CE9-45B0-9E7C-C2FFDF31E661}" srcId="{38F975FA-E76F-401C-A91C-9D6493CAA6B1}" destId="{6E0239B1-C069-4414-A44C-5F1A8F54C58E}" srcOrd="3" destOrd="0" parTransId="{A08F36D9-ECF7-4080-B171-E60412EE9084}" sibTransId="{70334E36-58A6-4FC0-BC66-90338A9C50E9}"/>
    <dgm:cxn modelId="{F9518304-EE28-41E8-966A-0CC79687591A}" type="presOf" srcId="{81719C9A-303D-4D44-9204-63FB70C52F4C}" destId="{B38B3969-CA06-4833-981D-3B657B865811}" srcOrd="0" destOrd="0" presId="urn:microsoft.com/office/officeart/2005/8/layout/process2"/>
    <dgm:cxn modelId="{9D53C27A-1036-436D-A67D-D9A9AE6601E0}" type="presOf" srcId="{948F7262-2159-4D47-9EE4-5AE4675A2D86}" destId="{03B87200-9AB2-40DD-A130-C3B23B9882F3}" srcOrd="1" destOrd="0" presId="urn:microsoft.com/office/officeart/2005/8/layout/process2"/>
    <dgm:cxn modelId="{67657115-D02E-4B81-9B8A-D36790C1DE85}" srcId="{38F975FA-E76F-401C-A91C-9D6493CAA6B1}" destId="{37E4259D-2AAB-45FC-AFA3-BCEA23AF8418}" srcOrd="4" destOrd="0" parTransId="{F6A55458-1CF8-4DCB-861A-64586273BE9F}" sibTransId="{C1079FDC-812E-4D93-99EB-294CBEACA95F}"/>
    <dgm:cxn modelId="{856C2020-3A45-4BA8-AD7F-E5026E1285E6}" srcId="{38F975FA-E76F-401C-A91C-9D6493CAA6B1}" destId="{C2A30613-B84A-4F52-B423-FDD2E1B92B95}" srcOrd="1" destOrd="0" parTransId="{6D500991-3CA5-4A61-94C5-68E72619B9ED}" sibTransId="{948F7262-2159-4D47-9EE4-5AE4675A2D86}"/>
    <dgm:cxn modelId="{B6942CBA-B4F3-4BE4-9EEE-2D4D9C1AC137}" type="presOf" srcId="{81719C9A-303D-4D44-9204-63FB70C52F4C}" destId="{759F7ACE-A377-4A80-BC6D-8F728E6C8C7F}" srcOrd="1" destOrd="0" presId="urn:microsoft.com/office/officeart/2005/8/layout/process2"/>
    <dgm:cxn modelId="{E2662424-1A3A-4698-9A30-A2D8D4B77FCD}" type="presOf" srcId="{948F7262-2159-4D47-9EE4-5AE4675A2D86}" destId="{F8D49C9C-6F69-46B9-87BA-CFECA019F652}" srcOrd="0" destOrd="0" presId="urn:microsoft.com/office/officeart/2005/8/layout/process2"/>
    <dgm:cxn modelId="{29CE961A-33CA-4F81-9105-783B68BCD0A9}" type="presOf" srcId="{37E4259D-2AAB-45FC-AFA3-BCEA23AF8418}" destId="{EC92D6A6-1DDE-4810-A706-BAD97F5ED8FA}" srcOrd="0" destOrd="0" presId="urn:microsoft.com/office/officeart/2005/8/layout/process2"/>
    <dgm:cxn modelId="{014F216E-B31F-42D4-B2AA-66E36DBA1990}" type="presParOf" srcId="{6D7FC154-DD85-4598-B6EA-8AA6B934BC2E}" destId="{05A2E1B3-9B92-430B-A7F0-5D927D4598F7}" srcOrd="0" destOrd="0" presId="urn:microsoft.com/office/officeart/2005/8/layout/process2"/>
    <dgm:cxn modelId="{83AD316E-B7F3-4965-94A3-4186EB88BAEC}" type="presParOf" srcId="{6D7FC154-DD85-4598-B6EA-8AA6B934BC2E}" destId="{A6B69ACC-81D2-494C-9ABA-D5091B785FA8}" srcOrd="1" destOrd="0" presId="urn:microsoft.com/office/officeart/2005/8/layout/process2"/>
    <dgm:cxn modelId="{70F2B3A1-284C-48F7-B023-E91909FFEBF9}" type="presParOf" srcId="{A6B69ACC-81D2-494C-9ABA-D5091B785FA8}" destId="{CEF229A4-1297-465E-A965-811D90333EDD}" srcOrd="0" destOrd="0" presId="urn:microsoft.com/office/officeart/2005/8/layout/process2"/>
    <dgm:cxn modelId="{4F9D93A2-930D-4099-BB86-3ABBB2FFA8C4}" type="presParOf" srcId="{6D7FC154-DD85-4598-B6EA-8AA6B934BC2E}" destId="{0B9AA77D-B9B1-47A2-9BE4-AB4B50753EAD}" srcOrd="2" destOrd="0" presId="urn:microsoft.com/office/officeart/2005/8/layout/process2"/>
    <dgm:cxn modelId="{05D95781-5C1E-4E70-BC22-473BAA1B87E7}" type="presParOf" srcId="{6D7FC154-DD85-4598-B6EA-8AA6B934BC2E}" destId="{F8D49C9C-6F69-46B9-87BA-CFECA019F652}" srcOrd="3" destOrd="0" presId="urn:microsoft.com/office/officeart/2005/8/layout/process2"/>
    <dgm:cxn modelId="{4DF6AA5F-4701-45C5-A65B-913B53F85B48}" type="presParOf" srcId="{F8D49C9C-6F69-46B9-87BA-CFECA019F652}" destId="{03B87200-9AB2-40DD-A130-C3B23B9882F3}" srcOrd="0" destOrd="0" presId="urn:microsoft.com/office/officeart/2005/8/layout/process2"/>
    <dgm:cxn modelId="{466CAC91-9464-4199-80EA-A45AB8C6B799}" type="presParOf" srcId="{6D7FC154-DD85-4598-B6EA-8AA6B934BC2E}" destId="{FC9C2A88-C222-4D8A-8A58-1522D4C3F5E9}" srcOrd="4" destOrd="0" presId="urn:microsoft.com/office/officeart/2005/8/layout/process2"/>
    <dgm:cxn modelId="{0F000A05-CECE-4B2E-A437-6158672DC1D3}" type="presParOf" srcId="{6D7FC154-DD85-4598-B6EA-8AA6B934BC2E}" destId="{B38B3969-CA06-4833-981D-3B657B865811}" srcOrd="5" destOrd="0" presId="urn:microsoft.com/office/officeart/2005/8/layout/process2"/>
    <dgm:cxn modelId="{752875CE-B8AC-4941-AA93-989CE55FE6C3}" type="presParOf" srcId="{B38B3969-CA06-4833-981D-3B657B865811}" destId="{759F7ACE-A377-4A80-BC6D-8F728E6C8C7F}" srcOrd="0" destOrd="0" presId="urn:microsoft.com/office/officeart/2005/8/layout/process2"/>
    <dgm:cxn modelId="{43000329-0256-413F-934E-25BC6BBA981A}" type="presParOf" srcId="{6D7FC154-DD85-4598-B6EA-8AA6B934BC2E}" destId="{1723B223-4C5F-493E-855D-5CCDD83960D5}" srcOrd="6" destOrd="0" presId="urn:microsoft.com/office/officeart/2005/8/layout/process2"/>
    <dgm:cxn modelId="{FD7F2175-03C4-4EFD-ACCA-023707C8CEB1}" type="presParOf" srcId="{6D7FC154-DD85-4598-B6EA-8AA6B934BC2E}" destId="{C274C2DD-7E36-459D-94F2-98DBBFC04B5C}" srcOrd="7" destOrd="0" presId="urn:microsoft.com/office/officeart/2005/8/layout/process2"/>
    <dgm:cxn modelId="{BFF7F964-CE48-48CC-B7C9-6CF2E9A75338}" type="presParOf" srcId="{C274C2DD-7E36-459D-94F2-98DBBFC04B5C}" destId="{E47B22E6-FE29-4DB2-9FAA-D526017ADBE3}" srcOrd="0" destOrd="0" presId="urn:microsoft.com/office/officeart/2005/8/layout/process2"/>
    <dgm:cxn modelId="{C82DC3D8-C670-4E89-B670-49710005FD2D}" type="presParOf" srcId="{6D7FC154-DD85-4598-B6EA-8AA6B934BC2E}" destId="{EC92D6A6-1DDE-4810-A706-BAD97F5ED8FA}" srcOrd="8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8F975FA-E76F-401C-A91C-9D6493CAA6B1}" type="doc">
      <dgm:prSet loTypeId="urn:microsoft.com/office/officeart/2005/8/layout/process2" loCatId="process" qsTypeId="urn:microsoft.com/office/officeart/2005/8/quickstyle/3d3" qsCatId="3D" csTypeId="urn:microsoft.com/office/officeart/2005/8/colors/accent1_2" csCatId="accent1" phldr="1"/>
      <dgm:spPr/>
    </dgm:pt>
    <dgm:pt modelId="{3F6065FB-94E8-4671-9BF2-EBC21AD04AFD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6. </a:t>
          </a:r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</a:t>
          </a:r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объектов </a:t>
          </a:r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организации социального обслуживания</a:t>
          </a:r>
          <a:endParaRPr lang="ru-RU" sz="1400" dirty="0"/>
        </a:p>
      </dgm:t>
    </dgm:pt>
    <dgm:pt modelId="{BD8D17A4-29D8-465F-B5D8-735504DF4C7F}" type="parTrans" cxnId="{C445DD4C-FB32-45E8-914F-161CFD67CB9E}">
      <dgm:prSet/>
      <dgm:spPr/>
      <dgm:t>
        <a:bodyPr/>
        <a:lstStyle/>
        <a:p>
          <a:endParaRPr lang="ru-RU"/>
        </a:p>
      </dgm:t>
    </dgm:pt>
    <dgm:pt modelId="{70C1553A-4C03-4398-A261-1C594820F515}" type="sibTrans" cxnId="{C445DD4C-FB32-45E8-914F-161CFD67CB9E}">
      <dgm:prSet/>
      <dgm:spPr/>
      <dgm:t>
        <a:bodyPr/>
        <a:lstStyle/>
        <a:p>
          <a:endParaRPr lang="ru-RU"/>
        </a:p>
      </dgm:t>
    </dgm:pt>
    <dgm:pt modelId="{C2A30613-B84A-4F52-B423-FDD2E1B92B95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7. </a:t>
          </a:r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  <a:endParaRPr lang="ru-RU" sz="1400" dirty="0"/>
        </a:p>
      </dgm:t>
    </dgm:pt>
    <dgm:pt modelId="{6D500991-3CA5-4A61-94C5-68E72619B9ED}" type="parTrans" cxnId="{856C2020-3A45-4BA8-AD7F-E5026E1285E6}">
      <dgm:prSet/>
      <dgm:spPr/>
      <dgm:t>
        <a:bodyPr/>
        <a:lstStyle/>
        <a:p>
          <a:endParaRPr lang="ru-RU"/>
        </a:p>
      </dgm:t>
    </dgm:pt>
    <dgm:pt modelId="{948F7262-2159-4D47-9EE4-5AE4675A2D86}" type="sibTrans" cxnId="{856C2020-3A45-4BA8-AD7F-E5026E1285E6}">
      <dgm:prSet/>
      <dgm:spPr/>
      <dgm:t>
        <a:bodyPr/>
        <a:lstStyle/>
        <a:p>
          <a:endParaRPr lang="ru-RU"/>
        </a:p>
      </dgm:t>
    </dgm:pt>
    <dgm:pt modelId="{85F93D16-24EB-427D-B21F-67712432C191}">
      <dgm:prSet phldrT="[Текст]" custT="1"/>
      <dgm:spPr/>
      <dgm:t>
        <a:bodyPr/>
        <a:lstStyle/>
        <a:p>
          <a:pPr algn="just" rtl="0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8. </a:t>
          </a:r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</a:p>
      </dgm:t>
    </dgm:pt>
    <dgm:pt modelId="{708B3DF8-03C7-4CFA-ABCD-6CF38A8412D6}" type="parTrans" cxnId="{3D9109B4-D9C9-4253-BF59-09EF3DC82428}">
      <dgm:prSet/>
      <dgm:spPr/>
      <dgm:t>
        <a:bodyPr/>
        <a:lstStyle/>
        <a:p>
          <a:endParaRPr lang="ru-RU"/>
        </a:p>
      </dgm:t>
    </dgm:pt>
    <dgm:pt modelId="{81719C9A-303D-4D44-9204-63FB70C52F4C}" type="sibTrans" cxnId="{3D9109B4-D9C9-4253-BF59-09EF3DC82428}">
      <dgm:prSet/>
      <dgm:spPr/>
      <dgm:t>
        <a:bodyPr/>
        <a:lstStyle/>
        <a:p>
          <a:endParaRPr lang="ru-RU"/>
        </a:p>
      </dgm:t>
    </dgm:pt>
    <dgm:pt modelId="{6E0239B1-C069-4414-A44C-5F1A8F54C58E}">
      <dgm:prSet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9. </a:t>
          </a:r>
          <a:r>
            <a: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algn="ctr"/>
          <a:endParaRPr lang="ru-RU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8F36D9-ECF7-4080-B171-E60412EE9084}" type="parTrans" cxnId="{6EBB9C7D-9CE9-45B0-9E7C-C2FFDF31E661}">
      <dgm:prSet/>
      <dgm:spPr/>
      <dgm:t>
        <a:bodyPr/>
        <a:lstStyle/>
        <a:p>
          <a:endParaRPr lang="ru-RU"/>
        </a:p>
      </dgm:t>
    </dgm:pt>
    <dgm:pt modelId="{70334E36-58A6-4FC0-BC66-90338A9C50E9}" type="sibTrans" cxnId="{6EBB9C7D-9CE9-45B0-9E7C-C2FFDF31E661}">
      <dgm:prSet/>
      <dgm:spPr/>
      <dgm:t>
        <a:bodyPr/>
        <a:lstStyle/>
        <a:p>
          <a:endParaRPr lang="ru-RU"/>
        </a:p>
      </dgm:t>
    </dgm:pt>
    <dgm:pt modelId="{6D7FC154-DD85-4598-B6EA-8AA6B934BC2E}" type="pres">
      <dgm:prSet presAssocID="{38F975FA-E76F-401C-A91C-9D6493CAA6B1}" presName="linearFlow" presStyleCnt="0">
        <dgm:presLayoutVars>
          <dgm:resizeHandles val="exact"/>
        </dgm:presLayoutVars>
      </dgm:prSet>
      <dgm:spPr/>
    </dgm:pt>
    <dgm:pt modelId="{05A2E1B3-9B92-430B-A7F0-5D927D4598F7}" type="pres">
      <dgm:prSet presAssocID="{3F6065FB-94E8-4671-9BF2-EBC21AD04AFD}" presName="node" presStyleLbl="node1" presStyleIdx="0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B69ACC-81D2-494C-9ABA-D5091B785FA8}" type="pres">
      <dgm:prSet presAssocID="{70C1553A-4C03-4398-A261-1C594820F515}" presName="sibTrans" presStyleLbl="sibTrans2D1" presStyleIdx="0" presStyleCnt="3"/>
      <dgm:spPr/>
      <dgm:t>
        <a:bodyPr/>
        <a:lstStyle/>
        <a:p>
          <a:endParaRPr lang="ru-RU"/>
        </a:p>
      </dgm:t>
    </dgm:pt>
    <dgm:pt modelId="{CEF229A4-1297-465E-A965-811D90333EDD}" type="pres">
      <dgm:prSet presAssocID="{70C1553A-4C03-4398-A261-1C594820F515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0B9AA77D-B9B1-47A2-9BE4-AB4B50753EAD}" type="pres">
      <dgm:prSet presAssocID="{C2A30613-B84A-4F52-B423-FDD2E1B92B95}" presName="node" presStyleLbl="node1" presStyleIdx="1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D49C9C-6F69-46B9-87BA-CFECA019F652}" type="pres">
      <dgm:prSet presAssocID="{948F7262-2159-4D47-9EE4-5AE4675A2D86}" presName="sibTrans" presStyleLbl="sibTrans2D1" presStyleIdx="1" presStyleCnt="3"/>
      <dgm:spPr/>
      <dgm:t>
        <a:bodyPr/>
        <a:lstStyle/>
        <a:p>
          <a:endParaRPr lang="ru-RU"/>
        </a:p>
      </dgm:t>
    </dgm:pt>
    <dgm:pt modelId="{03B87200-9AB2-40DD-A130-C3B23B9882F3}" type="pres">
      <dgm:prSet presAssocID="{948F7262-2159-4D47-9EE4-5AE4675A2D86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FC9C2A88-C222-4D8A-8A58-1522D4C3F5E9}" type="pres">
      <dgm:prSet presAssocID="{85F93D16-24EB-427D-B21F-67712432C191}" presName="node" presStyleLbl="node1" presStyleIdx="2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B3969-CA06-4833-981D-3B657B865811}" type="pres">
      <dgm:prSet presAssocID="{81719C9A-303D-4D44-9204-63FB70C52F4C}" presName="sibTrans" presStyleLbl="sibTrans2D1" presStyleIdx="2" presStyleCnt="3"/>
      <dgm:spPr/>
      <dgm:t>
        <a:bodyPr/>
        <a:lstStyle/>
        <a:p>
          <a:endParaRPr lang="ru-RU"/>
        </a:p>
      </dgm:t>
    </dgm:pt>
    <dgm:pt modelId="{759F7ACE-A377-4A80-BC6D-8F728E6C8C7F}" type="pres">
      <dgm:prSet presAssocID="{81719C9A-303D-4D44-9204-63FB70C52F4C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1723B223-4C5F-493E-855D-5CCDD83960D5}" type="pres">
      <dgm:prSet presAssocID="{6E0239B1-C069-4414-A44C-5F1A8F54C58E}" presName="node" presStyleLbl="node1" presStyleIdx="3" presStyleCnt="4" custScaleX="311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474704-2BBF-4508-B3FD-6C04C3ED974E}" type="presOf" srcId="{3F6065FB-94E8-4671-9BF2-EBC21AD04AFD}" destId="{05A2E1B3-9B92-430B-A7F0-5D927D4598F7}" srcOrd="0" destOrd="0" presId="urn:microsoft.com/office/officeart/2005/8/layout/process2"/>
    <dgm:cxn modelId="{F565A49C-D0E4-4764-A0A4-2CBC06C50D7D}" type="presOf" srcId="{948F7262-2159-4D47-9EE4-5AE4675A2D86}" destId="{03B87200-9AB2-40DD-A130-C3B23B9882F3}" srcOrd="1" destOrd="0" presId="urn:microsoft.com/office/officeart/2005/8/layout/process2"/>
    <dgm:cxn modelId="{748EF500-1B46-40EC-A1E7-62C7802F5449}" type="presOf" srcId="{70C1553A-4C03-4398-A261-1C594820F515}" destId="{CEF229A4-1297-465E-A965-811D90333EDD}" srcOrd="1" destOrd="0" presId="urn:microsoft.com/office/officeart/2005/8/layout/process2"/>
    <dgm:cxn modelId="{C445DD4C-FB32-45E8-914F-161CFD67CB9E}" srcId="{38F975FA-E76F-401C-A91C-9D6493CAA6B1}" destId="{3F6065FB-94E8-4671-9BF2-EBC21AD04AFD}" srcOrd="0" destOrd="0" parTransId="{BD8D17A4-29D8-465F-B5D8-735504DF4C7F}" sibTransId="{70C1553A-4C03-4398-A261-1C594820F515}"/>
    <dgm:cxn modelId="{051A196D-C842-44F1-BAA5-FFEFE32364E0}" type="presOf" srcId="{948F7262-2159-4D47-9EE4-5AE4675A2D86}" destId="{F8D49C9C-6F69-46B9-87BA-CFECA019F652}" srcOrd="0" destOrd="0" presId="urn:microsoft.com/office/officeart/2005/8/layout/process2"/>
    <dgm:cxn modelId="{856C2020-3A45-4BA8-AD7F-E5026E1285E6}" srcId="{38F975FA-E76F-401C-A91C-9D6493CAA6B1}" destId="{C2A30613-B84A-4F52-B423-FDD2E1B92B95}" srcOrd="1" destOrd="0" parTransId="{6D500991-3CA5-4A61-94C5-68E72619B9ED}" sibTransId="{948F7262-2159-4D47-9EE4-5AE4675A2D86}"/>
    <dgm:cxn modelId="{376DE80F-5FAF-4294-84C8-90C422066384}" type="presOf" srcId="{38F975FA-E76F-401C-A91C-9D6493CAA6B1}" destId="{6D7FC154-DD85-4598-B6EA-8AA6B934BC2E}" srcOrd="0" destOrd="0" presId="urn:microsoft.com/office/officeart/2005/8/layout/process2"/>
    <dgm:cxn modelId="{6EBB9C7D-9CE9-45B0-9E7C-C2FFDF31E661}" srcId="{38F975FA-E76F-401C-A91C-9D6493CAA6B1}" destId="{6E0239B1-C069-4414-A44C-5F1A8F54C58E}" srcOrd="3" destOrd="0" parTransId="{A08F36D9-ECF7-4080-B171-E60412EE9084}" sibTransId="{70334E36-58A6-4FC0-BC66-90338A9C50E9}"/>
    <dgm:cxn modelId="{550BB701-74A9-4BCF-8C4D-BFBB01AC7576}" type="presOf" srcId="{85F93D16-24EB-427D-B21F-67712432C191}" destId="{FC9C2A88-C222-4D8A-8A58-1522D4C3F5E9}" srcOrd="0" destOrd="0" presId="urn:microsoft.com/office/officeart/2005/8/layout/process2"/>
    <dgm:cxn modelId="{F5131FBF-96FE-4F15-8F4D-7ABE2D57373C}" type="presOf" srcId="{6E0239B1-C069-4414-A44C-5F1A8F54C58E}" destId="{1723B223-4C5F-493E-855D-5CCDD83960D5}" srcOrd="0" destOrd="0" presId="urn:microsoft.com/office/officeart/2005/8/layout/process2"/>
    <dgm:cxn modelId="{BDCCD69B-9A8E-4AA9-9BEC-7D755B81A012}" type="presOf" srcId="{70C1553A-4C03-4398-A261-1C594820F515}" destId="{A6B69ACC-81D2-494C-9ABA-D5091B785FA8}" srcOrd="0" destOrd="0" presId="urn:microsoft.com/office/officeart/2005/8/layout/process2"/>
    <dgm:cxn modelId="{3D9109B4-D9C9-4253-BF59-09EF3DC82428}" srcId="{38F975FA-E76F-401C-A91C-9D6493CAA6B1}" destId="{85F93D16-24EB-427D-B21F-67712432C191}" srcOrd="2" destOrd="0" parTransId="{708B3DF8-03C7-4CFA-ABCD-6CF38A8412D6}" sibTransId="{81719C9A-303D-4D44-9204-63FB70C52F4C}"/>
    <dgm:cxn modelId="{9C9B58C5-7A06-406A-B854-94AEB02EB100}" type="presOf" srcId="{81719C9A-303D-4D44-9204-63FB70C52F4C}" destId="{759F7ACE-A377-4A80-BC6D-8F728E6C8C7F}" srcOrd="1" destOrd="0" presId="urn:microsoft.com/office/officeart/2005/8/layout/process2"/>
    <dgm:cxn modelId="{E9D46D23-6136-4010-B340-8499E54289CE}" type="presOf" srcId="{C2A30613-B84A-4F52-B423-FDD2E1B92B95}" destId="{0B9AA77D-B9B1-47A2-9BE4-AB4B50753EAD}" srcOrd="0" destOrd="0" presId="urn:microsoft.com/office/officeart/2005/8/layout/process2"/>
    <dgm:cxn modelId="{14702694-E7BA-4963-915F-AF6FEAE00A50}" type="presOf" srcId="{81719C9A-303D-4D44-9204-63FB70C52F4C}" destId="{B38B3969-CA06-4833-981D-3B657B865811}" srcOrd="0" destOrd="0" presId="urn:microsoft.com/office/officeart/2005/8/layout/process2"/>
    <dgm:cxn modelId="{FC2D0FD6-877A-490F-BB4A-BA1CB40D726D}" type="presParOf" srcId="{6D7FC154-DD85-4598-B6EA-8AA6B934BC2E}" destId="{05A2E1B3-9B92-430B-A7F0-5D927D4598F7}" srcOrd="0" destOrd="0" presId="urn:microsoft.com/office/officeart/2005/8/layout/process2"/>
    <dgm:cxn modelId="{52E6D6D2-92D9-438F-A8C9-2073CFBD969D}" type="presParOf" srcId="{6D7FC154-DD85-4598-B6EA-8AA6B934BC2E}" destId="{A6B69ACC-81D2-494C-9ABA-D5091B785FA8}" srcOrd="1" destOrd="0" presId="urn:microsoft.com/office/officeart/2005/8/layout/process2"/>
    <dgm:cxn modelId="{EF7D00D5-2564-42E2-B421-CA075ACF5222}" type="presParOf" srcId="{A6B69ACC-81D2-494C-9ABA-D5091B785FA8}" destId="{CEF229A4-1297-465E-A965-811D90333EDD}" srcOrd="0" destOrd="0" presId="urn:microsoft.com/office/officeart/2005/8/layout/process2"/>
    <dgm:cxn modelId="{3FD62CF7-6B1B-4D44-A87E-B3E09BC7A089}" type="presParOf" srcId="{6D7FC154-DD85-4598-B6EA-8AA6B934BC2E}" destId="{0B9AA77D-B9B1-47A2-9BE4-AB4B50753EAD}" srcOrd="2" destOrd="0" presId="urn:microsoft.com/office/officeart/2005/8/layout/process2"/>
    <dgm:cxn modelId="{A5EFB890-100A-40C0-AE48-19C8E675359D}" type="presParOf" srcId="{6D7FC154-DD85-4598-B6EA-8AA6B934BC2E}" destId="{F8D49C9C-6F69-46B9-87BA-CFECA019F652}" srcOrd="3" destOrd="0" presId="urn:microsoft.com/office/officeart/2005/8/layout/process2"/>
    <dgm:cxn modelId="{011CCE9E-2402-4393-A0B1-3CA434398756}" type="presParOf" srcId="{F8D49C9C-6F69-46B9-87BA-CFECA019F652}" destId="{03B87200-9AB2-40DD-A130-C3B23B9882F3}" srcOrd="0" destOrd="0" presId="urn:microsoft.com/office/officeart/2005/8/layout/process2"/>
    <dgm:cxn modelId="{DA5A3051-47AD-474C-AFE6-E20FA46EF881}" type="presParOf" srcId="{6D7FC154-DD85-4598-B6EA-8AA6B934BC2E}" destId="{FC9C2A88-C222-4D8A-8A58-1522D4C3F5E9}" srcOrd="4" destOrd="0" presId="urn:microsoft.com/office/officeart/2005/8/layout/process2"/>
    <dgm:cxn modelId="{18EF5970-D5B1-41D0-9421-40A46FBB9224}" type="presParOf" srcId="{6D7FC154-DD85-4598-B6EA-8AA6B934BC2E}" destId="{B38B3969-CA06-4833-981D-3B657B865811}" srcOrd="5" destOrd="0" presId="urn:microsoft.com/office/officeart/2005/8/layout/process2"/>
    <dgm:cxn modelId="{9CFCFCCC-07B6-4A44-95D2-A8448E11D154}" type="presParOf" srcId="{B38B3969-CA06-4833-981D-3B657B865811}" destId="{759F7ACE-A377-4A80-BC6D-8F728E6C8C7F}" srcOrd="0" destOrd="0" presId="urn:microsoft.com/office/officeart/2005/8/layout/process2"/>
    <dgm:cxn modelId="{ED92B0C8-4756-42E3-A851-936C0C8402B6}" type="presParOf" srcId="{6D7FC154-DD85-4598-B6EA-8AA6B934BC2E}" destId="{1723B223-4C5F-493E-855D-5CCDD83960D5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2E1B3-9B92-430B-A7F0-5D927D4598F7}">
      <dsp:nvSpPr>
        <dsp:cNvPr id="0" name=""/>
        <dsp:cNvSpPr/>
      </dsp:nvSpPr>
      <dsp:spPr>
        <a:xfrm>
          <a:off x="72006" y="2801"/>
          <a:ext cx="7992890" cy="5572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1. 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400" kern="1200" dirty="0"/>
        </a:p>
      </dsp:txBody>
      <dsp:txXfrm>
        <a:off x="88326" y="19121"/>
        <a:ext cx="7960250" cy="524560"/>
      </dsp:txXfrm>
    </dsp:sp>
    <dsp:sp modelId="{A6B69ACC-81D2-494C-9ABA-D5091B785FA8}">
      <dsp:nvSpPr>
        <dsp:cNvPr id="0" name=""/>
        <dsp:cNvSpPr/>
      </dsp:nvSpPr>
      <dsp:spPr>
        <a:xfrm rot="5400000">
          <a:off x="3963976" y="573932"/>
          <a:ext cx="208950" cy="2507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 rot="-5400000">
        <a:off x="3993230" y="594827"/>
        <a:ext cx="150444" cy="146265"/>
      </dsp:txXfrm>
    </dsp:sp>
    <dsp:sp modelId="{0B9AA77D-B9B1-47A2-9BE4-AB4B50753EAD}">
      <dsp:nvSpPr>
        <dsp:cNvPr id="0" name=""/>
        <dsp:cNvSpPr/>
      </dsp:nvSpPr>
      <dsp:spPr>
        <a:xfrm>
          <a:off x="5" y="838603"/>
          <a:ext cx="8136893" cy="5572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2. Проверка содержания информации, размещенной на официальном сайте поставщика социальных услуг  в 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информационно-телекоммуникационной </a:t>
          </a: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сети «Интернет»</a:t>
          </a:r>
          <a:endParaRPr lang="ru-RU" sz="1400" kern="1200" dirty="0"/>
        </a:p>
      </dsp:txBody>
      <dsp:txXfrm>
        <a:off x="16325" y="854923"/>
        <a:ext cx="8104253" cy="524560"/>
      </dsp:txXfrm>
    </dsp:sp>
    <dsp:sp modelId="{F8D49C9C-6F69-46B9-87BA-CFECA019F652}">
      <dsp:nvSpPr>
        <dsp:cNvPr id="0" name=""/>
        <dsp:cNvSpPr/>
      </dsp:nvSpPr>
      <dsp:spPr>
        <a:xfrm rot="5400000">
          <a:off x="3970809" y="1400623"/>
          <a:ext cx="195284" cy="2507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-5400000">
        <a:off x="3993230" y="1428351"/>
        <a:ext cx="150444" cy="136699"/>
      </dsp:txXfrm>
    </dsp:sp>
    <dsp:sp modelId="{FC9C2A88-C222-4D8A-8A58-1522D4C3F5E9}">
      <dsp:nvSpPr>
        <dsp:cNvPr id="0" name=""/>
        <dsp:cNvSpPr/>
      </dsp:nvSpPr>
      <dsp:spPr>
        <a:xfrm>
          <a:off x="5" y="1656184"/>
          <a:ext cx="8136893" cy="8276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3. Проверка порядка, условий предоставления социальных услуг в ходе документарной проверки личных дел получателей социальных 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услуг</a:t>
          </a:r>
          <a:r>
            <a:rPr lang="en-US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 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обеспечения наличия необходимой учетной документации (журналов, дневники, в которых фиксируется информация об оказании социальных услуг)</a:t>
          </a: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4246" y="1680425"/>
        <a:ext cx="8088411" cy="779173"/>
      </dsp:txXfrm>
    </dsp:sp>
    <dsp:sp modelId="{B38B3969-CA06-4833-981D-3B657B865811}">
      <dsp:nvSpPr>
        <dsp:cNvPr id="0" name=""/>
        <dsp:cNvSpPr/>
      </dsp:nvSpPr>
      <dsp:spPr>
        <a:xfrm rot="5400000">
          <a:off x="3957144" y="2506879"/>
          <a:ext cx="222615" cy="2507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 rot="-5400000">
        <a:off x="3993229" y="2520942"/>
        <a:ext cx="150444" cy="155831"/>
      </dsp:txXfrm>
    </dsp:sp>
    <dsp:sp modelId="{1723B223-4C5F-493E-855D-5CCDD83960D5}">
      <dsp:nvSpPr>
        <dsp:cNvPr id="0" name=""/>
        <dsp:cNvSpPr/>
      </dsp:nvSpPr>
      <dsp:spPr>
        <a:xfrm>
          <a:off x="5" y="2780659"/>
          <a:ext cx="8136893" cy="5572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4. Проверка организационно-распорядительных документов поставщика социальных услуг (устава, положений о структурных подразделениях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</a:t>
          </a:r>
        </a:p>
      </dsp:txBody>
      <dsp:txXfrm>
        <a:off x="16325" y="2796979"/>
        <a:ext cx="8104253" cy="524560"/>
      </dsp:txXfrm>
    </dsp:sp>
    <dsp:sp modelId="{C274C2DD-7E36-459D-94F2-98DBBFC04B5C}">
      <dsp:nvSpPr>
        <dsp:cNvPr id="0" name=""/>
        <dsp:cNvSpPr/>
      </dsp:nvSpPr>
      <dsp:spPr>
        <a:xfrm rot="5399978">
          <a:off x="3970002" y="3343760"/>
          <a:ext cx="196904" cy="25074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-5400000">
        <a:off x="3993232" y="3370678"/>
        <a:ext cx="150444" cy="137833"/>
      </dsp:txXfrm>
    </dsp:sp>
    <dsp:sp modelId="{EC92D6A6-1DDE-4810-A706-BAD97F5ED8FA}">
      <dsp:nvSpPr>
        <dsp:cNvPr id="0" name=""/>
        <dsp:cNvSpPr/>
      </dsp:nvSpPr>
      <dsp:spPr>
        <a:xfrm>
          <a:off x="10" y="3600399"/>
          <a:ext cx="8136893" cy="5572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5. Проверка организации социального обслуживания (обеспечение жилым помещением, предоставление мебели, подача пищи, предоставление мягкого инвентаря, влажная уборка, замена и стирка постельного, нательного белья, сохранность личных вещей (при необходимости), и т.д.)   </a:t>
          </a:r>
          <a:endParaRPr lang="ru-RU" sz="12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330" y="3616719"/>
        <a:ext cx="8104253" cy="5245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A2E1B3-9B92-430B-A7F0-5D927D4598F7}">
      <dsp:nvSpPr>
        <dsp:cNvPr id="0" name=""/>
        <dsp:cNvSpPr/>
      </dsp:nvSpPr>
      <dsp:spPr>
        <a:xfrm>
          <a:off x="0" y="351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6. </a:t>
          </a: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</a:t>
          </a: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объектов </a:t>
          </a: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организации социального обслуживания</a:t>
          </a:r>
          <a:endParaRPr lang="ru-RU" sz="1400" kern="1200" dirty="0"/>
        </a:p>
      </dsp:txBody>
      <dsp:txXfrm>
        <a:off x="19136" y="22650"/>
        <a:ext cx="8098632" cy="615068"/>
      </dsp:txXfrm>
    </dsp:sp>
    <dsp:sp modelId="{A6B69ACC-81D2-494C-9ABA-D5091B785FA8}">
      <dsp:nvSpPr>
        <dsp:cNvPr id="0" name=""/>
        <dsp:cNvSpPr/>
      </dsp:nvSpPr>
      <dsp:spPr>
        <a:xfrm rot="5400000">
          <a:off x="3945950" y="67318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697689"/>
        <a:ext cx="176401" cy="171501"/>
      </dsp:txXfrm>
    </dsp:sp>
    <dsp:sp modelId="{0B9AA77D-B9B1-47A2-9BE4-AB4B50753EAD}">
      <dsp:nvSpPr>
        <dsp:cNvPr id="0" name=""/>
        <dsp:cNvSpPr/>
      </dsp:nvSpPr>
      <dsp:spPr>
        <a:xfrm>
          <a:off x="0" y="983524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7. </a:t>
          </a: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  <a:endParaRPr lang="ru-RU" sz="1400" kern="1200" dirty="0"/>
        </a:p>
      </dsp:txBody>
      <dsp:txXfrm>
        <a:off x="19136" y="1002660"/>
        <a:ext cx="8098632" cy="615068"/>
      </dsp:txXfrm>
    </dsp:sp>
    <dsp:sp modelId="{F8D49C9C-6F69-46B9-87BA-CFECA019F652}">
      <dsp:nvSpPr>
        <dsp:cNvPr id="0" name=""/>
        <dsp:cNvSpPr/>
      </dsp:nvSpPr>
      <dsp:spPr>
        <a:xfrm rot="5400000">
          <a:off x="3945950" y="165319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1677699"/>
        <a:ext cx="176401" cy="171501"/>
      </dsp:txXfrm>
    </dsp:sp>
    <dsp:sp modelId="{FC9C2A88-C222-4D8A-8A58-1522D4C3F5E9}">
      <dsp:nvSpPr>
        <dsp:cNvPr id="0" name=""/>
        <dsp:cNvSpPr/>
      </dsp:nvSpPr>
      <dsp:spPr>
        <a:xfrm>
          <a:off x="0" y="196353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8. </a:t>
          </a: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</a:p>
      </dsp:txBody>
      <dsp:txXfrm>
        <a:off x="19136" y="1982671"/>
        <a:ext cx="8098632" cy="615068"/>
      </dsp:txXfrm>
    </dsp:sp>
    <dsp:sp modelId="{B38B3969-CA06-4833-981D-3B657B865811}">
      <dsp:nvSpPr>
        <dsp:cNvPr id="0" name=""/>
        <dsp:cNvSpPr/>
      </dsp:nvSpPr>
      <dsp:spPr>
        <a:xfrm rot="5400000">
          <a:off x="3945950" y="2633208"/>
          <a:ext cx="245002" cy="2940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-5400000">
        <a:off x="3980251" y="2657709"/>
        <a:ext cx="176401" cy="171501"/>
      </dsp:txXfrm>
    </dsp:sp>
    <dsp:sp modelId="{1723B223-4C5F-493E-855D-5CCDD83960D5}">
      <dsp:nvSpPr>
        <dsp:cNvPr id="0" name=""/>
        <dsp:cNvSpPr/>
      </dsp:nvSpPr>
      <dsp:spPr>
        <a:xfrm>
          <a:off x="0" y="2943545"/>
          <a:ext cx="8136904" cy="6533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9. </a:t>
          </a:r>
          <a:r>
            <a:rPr lang="ru-RU" sz="1400" b="1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36" y="2962681"/>
        <a:ext cx="8098632" cy="6150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2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 bwMode="auto"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2" name="Title 1"/>
          <p:cNvSpPr>
            <a:spLocks noGrp="1"/>
          </p:cNvSpPr>
          <p:nvPr>
            <p:ph type="ctrTitle"/>
          </p:nvPr>
        </p:nvSpPr>
        <p:spPr bwMode="auto">
          <a:xfrm>
            <a:off x="817581" y="3132290"/>
            <a:ext cx="7175351" cy="1793167"/>
          </a:xfrm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7" name="Title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9"/>
          <p:cNvSpPr>
            <a:spLocks noGrp="1"/>
          </p:cNvSpPr>
          <p:nvPr>
            <p:ph sz="quarter" idx="13"/>
          </p:nvPr>
        </p:nvSpPr>
        <p:spPr bwMode="auto">
          <a:xfrm>
            <a:off x="1143000" y="731520"/>
            <a:ext cx="6400800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 bwMode="auto">
          <a:xfrm>
            <a:off x="2033195" y="2172648"/>
            <a:ext cx="5966666" cy="2423346"/>
          </a:xfrm>
        </p:spPr>
        <p:txBody>
          <a:bodyPr anchor="b"/>
          <a:lstStyle>
            <a:lvl1pPr algn="r">
              <a:defRPr sz="4600" b="1" cap="none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22437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7" name="Title 7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8"/>
          <p:cNvSpPr>
            <a:spLocks noGrp="1"/>
          </p:cNvSpPr>
          <p:nvPr>
            <p:ph sz="quarter" idx="13"/>
          </p:nvPr>
        </p:nvSpPr>
        <p:spPr bwMode="auto">
          <a:xfrm>
            <a:off x="1142999" y="731519"/>
            <a:ext cx="3346704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Content Placeholder 10"/>
          <p:cNvSpPr>
            <a:spLocks noGrp="1"/>
          </p:cNvSpPr>
          <p:nvPr>
            <p:ph sz="quarter" idx="14"/>
          </p:nvPr>
        </p:nvSpPr>
        <p:spPr bwMode="auto">
          <a:xfrm>
            <a:off x="4645152" y="731520"/>
            <a:ext cx="3346704" cy="347472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>
              <a:spcBef>
                <a:spcPts val="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1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>
          <a:xfrm>
            <a:off x="839095" y="2209800"/>
            <a:ext cx="3636085" cy="1258493"/>
          </a:xfrm>
        </p:spPr>
        <p:txBody>
          <a:bodyPr anchor="b">
            <a:noAutofit/>
          </a:bodyPr>
          <a:lstStyle>
            <a:lvl1pPr marL="228600" indent="-228600" algn="l">
              <a:defRPr sz="28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 bwMode="auto"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/>
          <p:nvPr/>
        </p:nvSpPr>
        <p:spPr bwMode="auto"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8"/>
          <p:cNvSpPr/>
          <p:nvPr/>
        </p:nvSpPr>
        <p:spPr bwMode="auto"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9"/>
          <p:cNvSpPr/>
          <p:nvPr/>
        </p:nvSpPr>
        <p:spPr bwMode="auto"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0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2100000" sy="-100000" algn="bl" rotWithShape="0"/>
          </a:effectLst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 bwMode="auto"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905000" y="731519"/>
            <a:ext cx="6400800" cy="347472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1153758" y="376517"/>
            <a:ext cx="2057400" cy="5238339"/>
          </a:xfrm>
        </p:spPr>
        <p:txBody>
          <a:bodyPr vert="eaVert"/>
          <a:lstStyle>
            <a:lvl1pPr algn="l"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3324113" y="731519"/>
            <a:ext cx="4829287" cy="4894729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737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148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38962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0305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6716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99758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58193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7719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3944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20336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84520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23235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94059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51980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1101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6529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88545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4751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72837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4931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54502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41875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8356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181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075406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8012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2219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24250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719150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3702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1666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186680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001003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500534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8333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690581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91039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54899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595500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17177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960405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0935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290085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95790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82926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09723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388085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42908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81760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560832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98011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53892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88259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7077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336822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462286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09697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5574265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0408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777349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275738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805949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64880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91961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468299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224512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47509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67048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823180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56301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235749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60582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055830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045852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677150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74713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32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 bwMode="auto">
          <a:xfrm>
            <a:off x="0" y="5105400"/>
            <a:ext cx="9144000" cy="1752599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 bwMode="auto">
          <a:xfrm>
            <a:off x="0" y="0"/>
            <a:ext cx="9144000" cy="510540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 bwMode="auto">
          <a:xfrm>
            <a:off x="0" y="3768304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 bwMode="auto"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1793289" y="4372168"/>
            <a:ext cx="6512511" cy="114300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B4C71EC6-210F-42DE-9C53-41977AD35B3D}" type="datetimeFigureOut">
              <a:rPr lang="ru-RU"/>
              <a:t>14.06.2023</a:t>
            </a:fld>
            <a:endParaRPr lang="ru-RU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B19B0651-EE4F-4900-A07F-96A6BFA9D0F0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320040" indent="-320040" algn="r" defTabSz="914400">
        <a:spcBef>
          <a:spcPts val="0"/>
        </a:spcBef>
        <a:buClr>
          <a:schemeClr val="accent6">
            <a:lumMod val="75000"/>
          </a:schemeClr>
        </a:buClr>
        <a:buSzPct val="128000"/>
        <a:buFont typeface="Georgia"/>
        <a:buChar char="*"/>
        <a:defRPr sz="4600" b="1" i="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  <a:lvl2pPr>
        <a:defRPr>
          <a:solidFill>
            <a:schemeClr val="tx2"/>
          </a:solidFill>
        </a:defRPr>
      </a:lvl2pPr>
      <a:lvl3pPr>
        <a:defRPr>
          <a:solidFill>
            <a:schemeClr val="tx2"/>
          </a:solidFill>
        </a:defRPr>
      </a:lvl3pPr>
      <a:lvl4pPr>
        <a:defRPr>
          <a:solidFill>
            <a:schemeClr val="tx2"/>
          </a:solidFill>
        </a:defRPr>
      </a:lvl4pPr>
      <a:lvl5pPr>
        <a:defRPr>
          <a:solidFill>
            <a:schemeClr val="tx2"/>
          </a:solidFill>
        </a:defRPr>
      </a:lvl5pPr>
      <a:lvl6pPr>
        <a:defRPr>
          <a:solidFill>
            <a:schemeClr val="tx2"/>
          </a:solidFill>
        </a:defRPr>
      </a:lvl6pPr>
      <a:lvl7pPr>
        <a:defRPr>
          <a:solidFill>
            <a:schemeClr val="tx2"/>
          </a:solidFill>
        </a:defRPr>
      </a:lvl7pPr>
      <a:lvl8pPr>
        <a:defRPr>
          <a:solidFill>
            <a:schemeClr val="tx2"/>
          </a:solidFill>
        </a:defRPr>
      </a:lvl8pPr>
      <a:lvl9pPr>
        <a:defRPr>
          <a:solidFill>
            <a:schemeClr val="tx2"/>
          </a:solidFill>
        </a:defRPr>
      </a:lvl9pPr>
    </p:titleStyle>
    <p:bodyStyle>
      <a:lvl1pPr marL="22860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0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8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>
        <a:spcBef>
          <a:spcPts val="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72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0917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5926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7176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7762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2096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C71EC6-210F-42DE-9C53-41977AD35B3D}" type="datetimeFigureOut">
              <a:rPr kumimoji="0" lang="ru-RU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14.06.2023</a:t>
            </a:fld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1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19B0651-EE4F-4900-A07F-96A6BFA9D0F0}" type="slidenum">
              <a:rPr kumimoji="0" lang="ru-RU" sz="12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Trebuchet MS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4861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dszn.tomsk.gov.ru/profilakticheskie-meroprijatij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szn.tomsk.gov.ru/kategorii-risk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A4E94FFB21C89DA8E46A054B6CC1AFFB3A0BEEAEA6432E81E1B4BF155EF9277CD3876510CFEBAB45FFBA9285BCFF1066F71FFFD8C652E0Z4E" TargetMode="External"/><Relationship Id="rId7" Type="http://schemas.openxmlformats.org/officeDocument/2006/relationships/hyperlink" Target="consultantplus://offline/ref=A4E94FFB21C89DA8E46A054B6CC1AFFB3A0BEEAEA6432E81E1B4BF155EF9277CD3876519C8E9AE4CAFE08281F5AA1E78F407E1DCD852068BEDZ7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consultantplus://offline/ref=A4E94FFB21C89DA8E46A054B6CC1AFFB3A0BEEAEA6432E81E1B4BF155EF9277CD387651DCAEEAF45FFBA9285BCFF1066F71FFFD8C652E0Z4E" TargetMode="External"/><Relationship Id="rId5" Type="http://schemas.openxmlformats.org/officeDocument/2006/relationships/hyperlink" Target="consultantplus://offline/ref=A4E94FFB21C89DA8E46A054B6CC1AFFB3A0BEEAEA6432E81E1B4BF155EF9277CD387651FC1E1AF45FFBA9285BCFF1066F71FFFD8C652E0Z4E" TargetMode="External"/><Relationship Id="rId4" Type="http://schemas.openxmlformats.org/officeDocument/2006/relationships/hyperlink" Target="consultantplus://offline/ref=A4E94FFB21C89DA8E46A054B6CC1AFFB3A0BEEAEA6432E81E1B4BF155EF9277CD387651FC1E1AD45FFBA9285BCFF1066F71FFFD8C652E0Z4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consultantplus://offline/ref=55241B8958543BA8723D1391CDD4515D3DD8B30FB5701FA0800FD2752C232DB67427536094787FB85C352B5F41F853D53E5DA2E973471AD1n7x3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consultantplus://offline/ref=55241B8958543BA8723D1391CDD4515D3DD8B30FB5701FA0800FD2752C232DB674275360947870B45C352B5F41F853D53E5DA2E973471AD1n7x3E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knd.gosuslugi.ru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rulaws.ru/koap/Razdel-II/Glava-19/Statya-19.5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6.xml"/><Relationship Id="rId4" Type="http://schemas.openxmlformats.org/officeDocument/2006/relationships/hyperlink" Target="consultantplus://offline/ref=9BDB1C2AB4620E0473C194DD4F15B6244F07B8CE8481B8663455F7A2A4AD43521F498CBB7397FE28rAW8M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70000">
              <a:schemeClr val="bg2">
                <a:tint val="95000"/>
                <a:shade val="100000"/>
                <a:satMod val="130000"/>
                <a:lumMod val="130000"/>
              </a:schemeClr>
            </a:gs>
            <a:gs pos="100000">
              <a:schemeClr val="bg2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/>
        </a:gra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6084168" y="5661248"/>
            <a:ext cx="2808310" cy="1080120"/>
          </a:xfrm>
        </p:spPr>
        <p:txBody>
          <a:bodyPr/>
          <a:lstStyle/>
          <a:p>
            <a:pPr algn="r">
              <a:defRPr/>
            </a:pPr>
            <a:r>
              <a:rPr lang="ru-RU" sz="1200" i="1" dirty="0">
                <a:solidFill>
                  <a:schemeClr val="tx1"/>
                </a:solidFill>
                <a:latin typeface="Times New Roman"/>
                <a:cs typeface="Times New Roman"/>
              </a:rPr>
              <a:t>Начальник отдела контроля и надзора</a:t>
            </a:r>
            <a:endParaRPr dirty="0"/>
          </a:p>
          <a:p>
            <a:pPr algn="r">
              <a:defRPr/>
            </a:pPr>
            <a:r>
              <a:rPr lang="ru-RU" sz="1200" i="1" dirty="0">
                <a:solidFill>
                  <a:schemeClr val="tx1"/>
                </a:solidFill>
                <a:latin typeface="Times New Roman"/>
                <a:cs typeface="Times New Roman"/>
              </a:rPr>
              <a:t>Стерхова Татьяна Владимировна</a:t>
            </a:r>
            <a:endParaRPr dirty="0"/>
          </a:p>
          <a:p>
            <a:pPr algn="r">
              <a:defRPr/>
            </a:pPr>
            <a:r>
              <a:rPr lang="ru-RU" sz="1200" i="1" dirty="0">
                <a:solidFill>
                  <a:schemeClr val="tx1"/>
                </a:solidFill>
                <a:latin typeface="Times New Roman"/>
                <a:cs typeface="Times New Roman"/>
              </a:rPr>
              <a:t>8 (3822) 60 27 58</a:t>
            </a:r>
            <a:endParaRPr dirty="0"/>
          </a:p>
        </p:txBody>
      </p:sp>
      <p:sp>
        <p:nvSpPr>
          <p:cNvPr id="5" name="Заголовок 1"/>
          <p:cNvSpPr>
            <a:spLocks noGrp="1"/>
          </p:cNvSpPr>
          <p:nvPr>
            <p:ph type="ctrTitle"/>
          </p:nvPr>
        </p:nvSpPr>
        <p:spPr bwMode="auto">
          <a:xfrm>
            <a:off x="817581" y="1988841"/>
            <a:ext cx="7570843" cy="2376263"/>
          </a:xfrm>
        </p:spPr>
        <p:txBody>
          <a:bodyPr/>
          <a:lstStyle/>
          <a:p>
            <a:pPr marL="182880" indent="0" algn="ctr">
              <a:buNone/>
              <a:defRPr/>
            </a:pPr>
            <a:r>
              <a:rPr lang="ru-RU" sz="20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Региональный </a:t>
            </a:r>
            <a:r>
              <a:rPr lang="ru-RU" sz="2000" i="1" dirty="0">
                <a:solidFill>
                  <a:schemeClr val="tx1"/>
                </a:solidFill>
                <a:latin typeface="Times New Roman"/>
                <a:cs typeface="Times New Roman"/>
              </a:rPr>
              <a:t>государственный контроль (надзор) в сфере социального </a:t>
            </a:r>
            <a:r>
              <a:rPr lang="ru-RU" sz="20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обслуживания</a:t>
            </a:r>
            <a:r>
              <a:rPr lang="ru-RU" sz="2000" i="1" dirty="0">
                <a:solidFill>
                  <a:schemeClr val="tx1"/>
                </a:solidFill>
                <a:latin typeface="Times New Roman"/>
                <a:cs typeface="Times New Roman"/>
              </a:rPr>
              <a:t/>
            </a:r>
            <a:br>
              <a:rPr lang="ru-RU" sz="2000" i="1" dirty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en-US" sz="20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/>
            </a:r>
            <a:br>
              <a:rPr lang="en-US" sz="2000" i="1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2000" i="1" dirty="0">
                <a:solidFill>
                  <a:schemeClr val="tx1"/>
                </a:solidFill>
                <a:latin typeface="Times New Roman"/>
                <a:cs typeface="Times New Roman"/>
              </a:rPr>
              <a:t/>
            </a:r>
            <a:br>
              <a:rPr lang="ru-RU" sz="2000" i="1" dirty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2000" i="1" dirty="0">
                <a:solidFill>
                  <a:schemeClr val="tx1"/>
                </a:solidFill>
                <a:latin typeface="Times New Roman"/>
                <a:cs typeface="Times New Roman"/>
              </a:rPr>
              <a:t>Публичное </a:t>
            </a:r>
            <a:r>
              <a:rPr lang="ru-RU" sz="20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мероприятие</a:t>
            </a:r>
            <a:br>
              <a:rPr lang="ru-RU" sz="2000" i="1" dirty="0" smtClean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2000" i="1" dirty="0">
                <a:solidFill>
                  <a:schemeClr val="tx1"/>
                </a:solidFill>
                <a:latin typeface="Times New Roman"/>
                <a:cs typeface="Times New Roman"/>
              </a:rPr>
              <a:t/>
            </a:r>
            <a:br>
              <a:rPr lang="ru-RU" sz="2000" i="1" dirty="0">
                <a:solidFill>
                  <a:schemeClr val="tx1"/>
                </a:solidFill>
                <a:latin typeface="Times New Roman"/>
                <a:cs typeface="Times New Roman"/>
              </a:rPr>
            </a:br>
            <a:r>
              <a:rPr lang="ru-RU" sz="14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по теме: </a:t>
            </a:r>
            <a:r>
              <a:rPr lang="ru-RU" sz="1400" i="1" dirty="0">
                <a:solidFill>
                  <a:schemeClr val="tx1"/>
                </a:solidFill>
                <a:latin typeface="Times New Roman"/>
                <a:cs typeface="Times New Roman"/>
              </a:rPr>
              <a:t>«Осуществление контрольно-надзорной деятельности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области, обсуждение результатов правоприменительной практики контрольно-надзорной деятельности, рассмотрение вопросов, связанных с недопущением нарушений обязательных </a:t>
            </a:r>
            <a:r>
              <a:rPr lang="ru-RU" sz="14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требований</a:t>
            </a:r>
            <a:r>
              <a:rPr lang="en-US" sz="14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, </a:t>
            </a:r>
            <a:r>
              <a:rPr lang="ru-RU" sz="1400" i="1" dirty="0" smtClean="0">
                <a:solidFill>
                  <a:schemeClr val="tx1"/>
                </a:solidFill>
                <a:latin typeface="Times New Roman"/>
                <a:cs typeface="Times New Roman"/>
              </a:rPr>
              <a:t>профилактика нарушений»</a:t>
            </a:r>
            <a:r>
              <a:rPr lang="ru-RU" sz="1400" i="1" dirty="0">
                <a:solidFill>
                  <a:schemeClr val="tx1"/>
                </a:solidFill>
                <a:latin typeface="Times New Roman"/>
                <a:cs typeface="Times New Roman"/>
              </a:rPr>
              <a:t/>
            </a:r>
            <a:br>
              <a:rPr lang="ru-RU" sz="1400" i="1" dirty="0">
                <a:solidFill>
                  <a:schemeClr val="tx1"/>
                </a:solidFill>
                <a:latin typeface="Times New Roman"/>
                <a:cs typeface="Times New Roman"/>
              </a:rPr>
            </a:br>
            <a:endParaRPr lang="ru-RU" sz="1400" i="1" dirty="0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7" name="TextBox 6"/>
          <p:cNvSpPr>
            <a:spLocks/>
          </p:cNvSpPr>
          <p:nvPr/>
        </p:nvSpPr>
        <p:spPr bwMode="auto"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dirty="0"/>
              <a:t>  </a:t>
            </a:r>
            <a:r>
              <a:rPr lang="ru-RU" sz="1600" i="1" dirty="0" smtClean="0">
                <a:latin typeface="Times New Roman"/>
                <a:cs typeface="Times New Roman"/>
              </a:rPr>
              <a:t>202</a:t>
            </a:r>
            <a:r>
              <a:rPr lang="en-US" sz="1600" i="1" dirty="0" smtClean="0">
                <a:latin typeface="Times New Roman"/>
                <a:cs typeface="Times New Roman"/>
              </a:rPr>
              <a:t>3</a:t>
            </a:r>
            <a:r>
              <a:rPr lang="ru-RU" sz="1600" i="1" dirty="0" smtClean="0">
                <a:latin typeface="Times New Roman"/>
                <a:cs typeface="Times New Roman"/>
              </a:rPr>
              <a:t> </a:t>
            </a:r>
            <a:r>
              <a:rPr lang="ru-RU" sz="1600" i="1" dirty="0">
                <a:latin typeface="Times New Roman"/>
                <a:cs typeface="Times New Roman"/>
              </a:rPr>
              <a:t>год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 bwMode="auto">
          <a:xfrm>
            <a:off x="539552" y="1988840"/>
            <a:ext cx="8064896" cy="936104"/>
          </a:xfrm>
        </p:spPr>
        <p:txBody>
          <a:bodyPr/>
          <a:lstStyle/>
          <a:p>
            <a:pPr marL="0" lvl="0" indent="450000">
              <a:spcAft>
                <a:spcPts val="0"/>
              </a:spcAft>
              <a:buNone/>
              <a:defRPr/>
            </a:pPr>
            <a:r>
              <a:rPr lang="ru-RU" sz="1800" b="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С </a:t>
            </a:r>
            <a:r>
              <a:rPr lang="ru-RU" sz="1800" b="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01.07.2021 вступил </a:t>
            </a:r>
            <a:r>
              <a:rPr lang="ru-RU" sz="1800" b="0" i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в силу </a:t>
            </a:r>
            <a:r>
              <a:rPr lang="ru-RU" sz="1800" b="0" i="0" u="none" strike="noStrike" cap="none" spc="-49" dirty="0">
                <a:solidFill>
                  <a:srgbClr val="00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Федеральный закон от 31 июля 2020 г. № 248-ФЗ «О государственном контроле (надзоре) и муниципальном контроле в Российской Федерации</a:t>
            </a:r>
            <a:r>
              <a:rPr lang="ru-RU" sz="1800" b="0" i="0" u="none" strike="noStrike" cap="none" spc="-49" dirty="0" smtClean="0">
                <a:solidFill>
                  <a:srgbClr val="00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».</a:t>
            </a:r>
            <a:r>
              <a:rPr lang="ru-RU" sz="1800" b="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/>
              </a:rPr>
              <a:t/>
            </a:r>
            <a:br>
              <a:rPr lang="ru-RU" sz="1800" b="0" i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/>
              </a:rPr>
            </a:br>
            <a:endParaRPr lang="ru-RU" sz="1800" b="0" i="1" dirty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6" name="TextBox 6"/>
          <p:cNvSpPr>
            <a:spLocks/>
          </p:cNvSpPr>
          <p:nvPr/>
        </p:nvSpPr>
        <p:spPr bwMode="auto">
          <a:xfrm>
            <a:off x="3779912" y="60932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dirty="0"/>
              <a:t>  </a:t>
            </a:r>
            <a:r>
              <a:rPr lang="ru-RU" sz="1600" i="1" dirty="0" smtClean="0">
                <a:latin typeface="Times New Roman"/>
                <a:cs typeface="Times New Roman"/>
              </a:rPr>
              <a:t>2023 </a:t>
            </a:r>
            <a:r>
              <a:rPr lang="ru-RU" sz="1600" i="1" dirty="0">
                <a:latin typeface="Times New Roman"/>
                <a:cs typeface="Times New Roman"/>
              </a:rPr>
              <a:t>год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11560" y="2924944"/>
            <a:ext cx="792088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pc="-49" dirty="0">
                <a:solidFill>
                  <a:srgbClr val="00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Под государственным контролем (надзором), муниципальным контролем в Российской Федерации понимается деятельность контрольных (надзорных) органов, направленная </a:t>
            </a:r>
            <a:r>
              <a:rPr lang="ru-RU" sz="1600" b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на предупреждение, выявление и пресечение нарушений обязательных требований</a:t>
            </a:r>
            <a:r>
              <a:rPr lang="ru-RU" sz="1600" dirty="0">
                <a:solidFill>
                  <a:srgbClr val="273245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, осуществляемая в пределах полномочий указанных органов</a:t>
            </a:r>
            <a:r>
              <a:rPr lang="ru-RU" sz="1600" b="1" dirty="0">
                <a:solidFill>
                  <a:srgbClr val="273245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 </a:t>
            </a:r>
            <a:r>
              <a:rPr lang="ru-RU" sz="1600" b="1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PT Serif"/>
              </a:rPr>
              <a:t>посредством профилактики нарушений обязательных требований, оценки соблюдения гражданами и организациями обязательных требований, выявления их нарушений, принятия предусмотренных законодательством Российской Федерации мер по пресечению выявленных нарушений обязательных требований, устранению их последствий и (или) восстановлению правового положения, существовавшего до возникновения таких нарушений.</a:t>
            </a:r>
            <a:r>
              <a:rPr lang="ru-RU" sz="2400" b="1" dirty="0">
                <a:solidFill>
                  <a:srgbClr val="273245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/>
              </a:rPr>
              <a:t/>
            </a:r>
            <a:br>
              <a:rPr lang="ru-RU" sz="2400" b="1" dirty="0">
                <a:solidFill>
                  <a:srgbClr val="273245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/>
              </a:rPr>
            </a:br>
            <a:r>
              <a:rPr lang="ru-RU" sz="2400" b="1" dirty="0">
                <a:solidFill>
                  <a:srgbClr val="273245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/>
              </a:rPr>
              <a:t/>
            </a:r>
            <a:br>
              <a:rPr lang="ru-RU" sz="2400" b="1" dirty="0">
                <a:solidFill>
                  <a:srgbClr val="273245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/>
              </a:rPr>
            </a:br>
            <a:endParaRPr lang="ru-RU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ctrTitle"/>
          </p:nvPr>
        </p:nvSpPr>
        <p:spPr bwMode="auto">
          <a:xfrm>
            <a:off x="395536" y="1844824"/>
            <a:ext cx="8208911" cy="4392488"/>
          </a:xfrm>
        </p:spPr>
        <p:txBody>
          <a:bodyPr/>
          <a:lstStyle/>
          <a:p>
            <a:pPr marL="0" lvl="0" indent="450000" algn="just" rtl="0">
              <a:spcBef>
                <a:spcPct val="20000"/>
              </a:spcBef>
              <a:spcAft>
                <a:spcPts val="300"/>
              </a:spcAft>
              <a:buClr>
                <a:srgbClr val="809EC2">
                  <a:lumMod val="75000"/>
                </a:srgbClr>
              </a:buClr>
              <a:buSzPct val="130000"/>
              <a:buNone/>
            </a:pPr>
            <a:r>
              <a:rPr lang="ru-RU" sz="2000" i="1" u="sng" kern="1200" dirty="0" smtClean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Предметом регионального государственного контроля является:</a:t>
            </a:r>
            <a:r>
              <a:rPr lang="ru-RU" sz="2000" i="1" kern="1200" dirty="0" smtClean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2000" b="0" i="1" kern="1200" dirty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соблюдение</a:t>
            </a:r>
            <a:r>
              <a:rPr lang="ru-RU" sz="2000" i="1" kern="1200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поставщиками социальных услуг из числа негосударственных (коммерческих и некоммерческих) </a:t>
            </a:r>
            <a:r>
              <a:rPr lang="ru-RU" sz="2000" b="0" i="1" kern="1200" dirty="0" smtClean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организаций социального обслуживания и индивидуальных предпринимателей, осуществляющих социальное обслуживание,</a:t>
            </a:r>
            <a:r>
              <a:rPr lang="ru-RU" sz="2000" i="1" kern="1200" dirty="0" smtClean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2000" i="1" kern="1200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требований </a:t>
            </a:r>
            <a:r>
              <a:rPr lang="ru-RU" sz="2000" b="0" i="1" kern="1200" dirty="0" smtClean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Федерального закона от 28 декабря 2013 года № 442-ФЗ «Об основах социального обслуживания граждан в Российской Федерации», других федеральных законов и иных нормативных правовых актов Российской Федерации, а также законов и иных нормативных правовых актов Томской области, регулирующих правоотношения в сфере социального обслуживания</a:t>
            </a:r>
            <a:r>
              <a:rPr lang="ru-RU" sz="2000" i="1" kern="1200" dirty="0" smtClean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           </a:t>
            </a:r>
            <a:r>
              <a:rPr lang="ru-RU" sz="2000" i="1" kern="1200" dirty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/>
            </a:r>
            <a:br>
              <a:rPr lang="ru-RU" sz="2000" i="1" kern="1200" dirty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r>
              <a:rPr lang="ru-RU" sz="2000" i="1" kern="1200" dirty="0" smtClean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      </a:t>
            </a:r>
            <a:r>
              <a:rPr lang="ru-RU" sz="1400" kern="12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Поставщик </a:t>
            </a:r>
            <a:r>
              <a:rPr lang="ru-RU" sz="1400" kern="12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социальных услуг </a:t>
            </a:r>
            <a:r>
              <a:rPr lang="ru-RU" sz="1400" b="0" kern="12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- юридическое лицо </a:t>
            </a:r>
            <a:r>
              <a:rPr lang="ru-RU" sz="1400" kern="12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независимо</a:t>
            </a:r>
            <a:r>
              <a:rPr lang="ru-RU" sz="1400" b="0" kern="12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от его организационно-правовой формы и (или) индивидуальный предприниматель, </a:t>
            </a:r>
            <a:r>
              <a:rPr lang="ru-RU" sz="1400" kern="120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осуществляющие социальное </a:t>
            </a:r>
            <a:r>
              <a:rPr lang="ru-RU" sz="1400" kern="12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обслуживание </a:t>
            </a:r>
            <a:r>
              <a:rPr lang="ru-RU" sz="1400" b="0" kern="12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(статья 3 Федерального закона от 28 декабря 2013 года № 442-ФЗ) </a:t>
            </a:r>
            <a:r>
              <a:rPr lang="ru-RU" sz="1400" b="0" kern="12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/>
            </a:r>
            <a:br>
              <a:rPr lang="ru-RU" sz="1400" b="0" kern="120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</a:br>
            <a:endParaRPr lang="ru-RU" sz="1400" b="0" dirty="0">
              <a:solidFill>
                <a:schemeClr val="tx1"/>
              </a:solidFill>
            </a:endParaRPr>
          </a:p>
        </p:txBody>
      </p:sp>
      <p:pic>
        <p:nvPicPr>
          <p:cNvPr id="5" name="Рисунок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3642" y="2136"/>
            <a:ext cx="9144000" cy="1592152"/>
          </a:xfrm>
          <a:prstGeom prst="rect">
            <a:avLst/>
          </a:prstGeom>
        </p:spPr>
      </p:pic>
      <p:sp>
        <p:nvSpPr>
          <p:cNvPr id="6" name="TextBox 4"/>
          <p:cNvSpPr>
            <a:spLocks/>
          </p:cNvSpPr>
          <p:nvPr/>
        </p:nvSpPr>
        <p:spPr bwMode="auto">
          <a:xfrm>
            <a:off x="3642" y="652346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cs typeface="Times New Roman"/>
              </a:rPr>
              <a:t>2023</a:t>
            </a:r>
            <a:endParaRPr kumimoji="0" lang="ru-RU" sz="1200" b="0" i="1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02922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4824536"/>
          </a:xfrm>
        </p:spPr>
        <p:txBody>
          <a:bodyPr>
            <a:normAutofit fontScale="85000" lnSpcReduction="20000"/>
          </a:bodyPr>
          <a:lstStyle/>
          <a:p>
            <a:pPr indent="450000" algn="just">
              <a:defRPr/>
            </a:pP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Перечень актов, содержащих обязательные требования, </a:t>
            </a:r>
            <a:r>
              <a:rPr lang="ru-RU" sz="16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соблюдение которых оценивается при проведении мероприятий по контролю (надзору) при осуществлении регионального государственного контроля (надзора) в сфере социального обслуживания в отношении совершеннолетних граждан в Томской области</a:t>
            </a:r>
            <a:r>
              <a:rPr lang="ru-RU" sz="16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утвержден распоряжением Департамента социальной защиты населения Томской области от 22.10.2021 № 448 </a:t>
            </a:r>
          </a:p>
          <a:p>
            <a:pPr algn="just">
              <a:defRPr/>
            </a:pPr>
            <a:r>
              <a:rPr lang="ru-RU" sz="16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Размещен: </a:t>
            </a:r>
            <a:r>
              <a:rPr lang="ru-RU" sz="1600" b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на официальном сайте Департамента социальной защиты населения по </a:t>
            </a:r>
            <a:r>
              <a:rPr lang="ru-RU" sz="1600" b="1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адресу: </a:t>
            </a:r>
            <a:r>
              <a:rPr lang="en-US" sz="1600" b="1" u="sng" dirty="0" smtClean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https</a:t>
            </a:r>
            <a:r>
              <a:rPr lang="en-US" sz="1600" b="1" u="sng" dirty="0">
                <a:solidFill>
                  <a:srgbClr val="FF0000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://dszn.tomsk.gov.ru/perechen-aktov-soderzhaschih-objazatelnye-trebovanija-v-sfere-sotsialnogo-obsluzhivanija-v-otnoshenii-sovershennoletnih-grazhdan</a:t>
            </a:r>
            <a:endParaRPr lang="ru-RU" sz="1600" b="1" u="sng" dirty="0">
              <a:solidFill>
                <a:srgbClr val="FF0000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algn="just">
              <a:defRPr/>
            </a:pPr>
            <a:r>
              <a:rPr lang="ru-RU" sz="1400" b="1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(вкладка «Перечень обязательных требований», раздел «Перечень актов, содержащих обязательные требования в сфере социального обслуживания в отношении совершеннолетних граждан») </a:t>
            </a:r>
            <a:endParaRPr lang="ru-RU" sz="1400" b="1" dirty="0" smtClean="0">
              <a:solidFill>
                <a:schemeClr val="tx1"/>
              </a:solidFill>
              <a:latin typeface="PT Astra Serif" panose="020A0603040505020204" pitchFamily="18" charset="-52"/>
              <a:ea typeface="PT Astra Serif" panose="020A0603040505020204" pitchFamily="18" charset="-52"/>
              <a:cs typeface="Times New Roman" pitchFamily="18" charset="0"/>
            </a:endParaRPr>
          </a:p>
          <a:p>
            <a:pPr algn="ctr">
              <a:defRPr/>
            </a:pPr>
            <a:r>
              <a:rPr lang="ru-RU" sz="1600" b="1" dirty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Перечень актов, содержащих обязательные требования</a:t>
            </a:r>
            <a:endParaRPr lang="ru-RU" sz="1400" dirty="0">
              <a:latin typeface="PT Astra Serif" panose="020A0603040505020204" pitchFamily="18" charset="-52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1. </a:t>
            </a:r>
            <a:r>
              <a:rPr lang="ru-RU" sz="1400" dirty="0">
                <a:latin typeface="PT Astra Serif" panose="020A060304050502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Федеральный закон от 28.12.2013 </a:t>
            </a:r>
            <a:r>
              <a:rPr lang="ru-RU" sz="1400" dirty="0" smtClean="0">
                <a:latin typeface="PT Astra Serif" panose="020A060304050502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400" dirty="0">
                <a:latin typeface="PT Astra Serif" panose="020A060304050502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442-ФЗ </a:t>
            </a:r>
            <a:r>
              <a:rPr lang="ru-RU" sz="1400" dirty="0" smtClean="0">
                <a:latin typeface="PT Astra Serif" panose="020A060304050502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400" dirty="0">
                <a:latin typeface="PT Astra Serif" panose="020A060304050502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основах социального обслуживания граждан в Российской </a:t>
            </a:r>
            <a:r>
              <a:rPr lang="ru-RU" sz="1400" dirty="0" smtClean="0">
                <a:latin typeface="PT Astra Serif" panose="020A060304050502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Федерации»;</a:t>
            </a:r>
          </a:p>
          <a:p>
            <a:pPr algn="just"/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2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. Федеральный закон от 24.11.1995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№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181-ФЗ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«О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социальной защите инвалидов в Российской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Федерации»;</a:t>
            </a:r>
          </a:p>
          <a:p>
            <a:pPr algn="just"/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3. Постановление Правительства РФ от 24.11.2014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№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1239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«Об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утверждении Правил размещения и обновления информации о поставщике социальных услуг на официальном сайте поставщика социальных услуг в информационно-телекоммуникационной сети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«Интернет»;</a:t>
            </a:r>
          </a:p>
          <a:p>
            <a:pPr algn="just"/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4. Приказ Минтруда России от 24.11.2014 №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940н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«Об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утверждении Правил организации деятельности организаций социального обслуживания, их структурных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подразделений»;</a:t>
            </a:r>
          </a:p>
          <a:p>
            <a:pPr algn="just"/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5. Приказ Минтруда России от 17.11.2014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№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886н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«Об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утверждении Порядка размещения на официальном сайте поставщика социальных услуг в информационно-телекоммуникационной сети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«Интернет»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и обновления информации об этом поставщике (в том числе содержания указанной информации и формы ее предоставления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)»;</a:t>
            </a:r>
          </a:p>
          <a:p>
            <a:pPr algn="just"/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6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. Закон Томской области от 08.10.2014 №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127-ОЗ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«Об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организации социального обслуживания граждан в Томской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области»;</a:t>
            </a:r>
          </a:p>
          <a:p>
            <a:pPr algn="just"/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7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. Приказ Департамента социальной защиты населения Томской области от 31.10.2014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№ 27 «Об </a:t>
            </a:r>
            <a:r>
              <a:rPr lang="ru-RU" sz="1400" dirty="0">
                <a:latin typeface="PT Astra Serif" panose="020A0603040505020204" pitchFamily="18" charset="-52"/>
                <a:cs typeface="Times New Roman" panose="02020603050405020304" pitchFamily="18" charset="0"/>
              </a:rPr>
              <a:t>утверждении порядка предоставления социальных услуг поставщиками социальных </a:t>
            </a:r>
            <a:r>
              <a:rPr lang="ru-RU" sz="1400" dirty="0" smtClean="0">
                <a:latin typeface="PT Astra Serif" panose="020A0603040505020204" pitchFamily="18" charset="-52"/>
                <a:cs typeface="Times New Roman" panose="02020603050405020304" pitchFamily="18" charset="0"/>
              </a:rPr>
              <a:t>услуг».</a:t>
            </a:r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126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4824536"/>
          </a:xfrm>
        </p:spPr>
        <p:txBody>
          <a:bodyPr>
            <a:normAutofit/>
          </a:bodyPr>
          <a:lstStyle/>
          <a:p>
            <a:pPr indent="450000" algn="just"/>
            <a:r>
              <a:rPr lang="ru-RU" sz="1800" b="1" dirty="0" smtClean="0">
                <a:latin typeface="PT Astra Serif" panose="020A0603040505020204" pitchFamily="18" charset="-52"/>
              </a:rPr>
              <a:t>Профилактика </a:t>
            </a:r>
            <a:r>
              <a:rPr lang="ru-RU" sz="1800" b="1" dirty="0">
                <a:latin typeface="PT Astra Serif" panose="020A0603040505020204" pitchFamily="18" charset="-52"/>
              </a:rPr>
              <a:t>рисков причинения вреда (ущерба) охраняемым законом ценностям </a:t>
            </a:r>
            <a:r>
              <a:rPr lang="ru-RU" sz="1800" dirty="0">
                <a:latin typeface="PT Astra Serif" panose="020A0603040505020204" pitchFamily="18" charset="-52"/>
              </a:rPr>
              <a:t>направлена на достижение следующих основных целей:</a:t>
            </a:r>
          </a:p>
          <a:p>
            <a:pPr algn="just"/>
            <a:r>
              <a:rPr lang="ru-RU" sz="1800" dirty="0">
                <a:latin typeface="PT Astra Serif" panose="020A0603040505020204" pitchFamily="18" charset="-52"/>
              </a:rPr>
              <a:t>1) </a:t>
            </a:r>
            <a:r>
              <a:rPr lang="ru-RU" sz="1800" b="1" dirty="0">
                <a:latin typeface="PT Astra Serif" panose="020A0603040505020204" pitchFamily="18" charset="-52"/>
              </a:rPr>
              <a:t>стимулирование добросовестного</a:t>
            </a:r>
            <a:r>
              <a:rPr lang="ru-RU" sz="1800" dirty="0">
                <a:latin typeface="PT Astra Serif" panose="020A0603040505020204" pitchFamily="18" charset="-52"/>
              </a:rPr>
              <a:t> соблюдения обязательных требований всеми контролируемыми лицами;</a:t>
            </a:r>
          </a:p>
          <a:p>
            <a:pPr algn="just"/>
            <a:r>
              <a:rPr lang="ru-RU" sz="1800" dirty="0">
                <a:latin typeface="PT Astra Serif" panose="020A0603040505020204" pitchFamily="18" charset="-52"/>
              </a:rPr>
              <a:t>2) </a:t>
            </a:r>
            <a:r>
              <a:rPr lang="ru-RU" sz="1800" b="1" dirty="0">
                <a:latin typeface="PT Astra Serif" panose="020A0603040505020204" pitchFamily="18" charset="-52"/>
              </a:rPr>
              <a:t>устранение условий, причин и факторов, способных </a:t>
            </a:r>
            <a:r>
              <a:rPr lang="ru-RU" sz="1800" dirty="0">
                <a:latin typeface="PT Astra Serif" panose="020A0603040505020204" pitchFamily="18" charset="-52"/>
              </a:rPr>
              <a:t>привести к нарушениям обязательных требований и (или) причинению вреда (ущерба) охраняемым законом ценностям;</a:t>
            </a:r>
          </a:p>
          <a:p>
            <a:pPr algn="just"/>
            <a:r>
              <a:rPr lang="ru-RU" sz="1800" dirty="0">
                <a:latin typeface="PT Astra Serif" panose="020A0603040505020204" pitchFamily="18" charset="-52"/>
              </a:rPr>
              <a:t>3) </a:t>
            </a:r>
            <a:r>
              <a:rPr lang="ru-RU" sz="1800" b="1" dirty="0">
                <a:latin typeface="PT Astra Serif" panose="020A0603040505020204" pitchFamily="18" charset="-52"/>
              </a:rPr>
              <a:t>создание условий для доведения </a:t>
            </a:r>
            <a:r>
              <a:rPr lang="ru-RU" sz="1800" dirty="0">
                <a:latin typeface="PT Astra Serif" panose="020A0603040505020204" pitchFamily="18" charset="-52"/>
              </a:rPr>
              <a:t>обязательных требований до контролируемых лиц, повышение информированности о способах их соблюдения.</a:t>
            </a:r>
          </a:p>
          <a:p>
            <a:pPr algn="ctr"/>
            <a:endParaRPr lang="ru-RU" sz="1800" dirty="0" smtClean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ctr"/>
            <a:r>
              <a:rPr lang="en-US" sz="1800" dirty="0" smtClean="0">
                <a:latin typeface="PT Astra Serif" panose="020A0603040505020204" pitchFamily="18" charset="-52"/>
                <a:ea typeface="PT Astra Serif" panose="020A0603040505020204" pitchFamily="18" charset="-52"/>
                <a:hlinkClick r:id="rId3"/>
              </a:rPr>
              <a:t>https</a:t>
            </a:r>
            <a:r>
              <a:rPr lang="en-US" sz="1800" dirty="0">
                <a:latin typeface="PT Astra Serif" panose="020A0603040505020204" pitchFamily="18" charset="-52"/>
                <a:ea typeface="PT Astra Serif" panose="020A0603040505020204" pitchFamily="18" charset="-52"/>
                <a:hlinkClick r:id="rId3"/>
              </a:rPr>
              <a:t>://</a:t>
            </a:r>
            <a:r>
              <a:rPr lang="en-US" sz="1800" dirty="0" smtClean="0">
                <a:latin typeface="PT Astra Serif" panose="020A0603040505020204" pitchFamily="18" charset="-52"/>
                <a:ea typeface="PT Astra Serif" panose="020A0603040505020204" pitchFamily="18" charset="-52"/>
                <a:hlinkClick r:id="rId3"/>
              </a:rPr>
              <a:t>dszn.tomsk.gov.ru/profilakticheskie-meroprijatija</a:t>
            </a:r>
            <a:endParaRPr lang="ru-RU" sz="1800" dirty="0" smtClean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ctr"/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р</a:t>
            </a:r>
            <a:r>
              <a:rPr lang="ru-RU" sz="1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азмещены памятки по профилактическому визиту</a:t>
            </a:r>
            <a:endParaRPr lang="ru-RU" sz="18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230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12"/>
          <p:cNvSpPr>
            <a:spLocks/>
          </p:cNvSpPr>
          <p:nvPr/>
        </p:nvSpPr>
        <p:spPr bwMode="auto">
          <a:xfrm>
            <a:off x="0" y="6237312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2023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662360" y="1931458"/>
            <a:ext cx="7873244" cy="4487126"/>
          </a:xfrm>
          <a:prstGeom prst="rect">
            <a:avLst/>
          </a:prstGeom>
          <a:noFill/>
        </p:spPr>
        <p:txBody>
          <a:bodyPr vertOverflow="overflow" horzOverflow="clip" vert="horz" wrap="square" lIns="91440" tIns="45720" rIns="91440" bIns="45720" numCol="1" spcCol="0" rtlCol="0" fromWordArt="0" anchor="t" anchorCtr="0" forceAA="0" compatLnSpc="0">
            <a:spAutoFit/>
          </a:bodyPr>
          <a:lstStyle/>
          <a:p>
            <a:pPr>
              <a:defRPr/>
            </a:pPr>
            <a:r>
              <a:rPr lang="ru-RU" sz="1400" b="1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Приоритет профилактики:</a:t>
            </a:r>
          </a:p>
          <a:p>
            <a:pPr>
              <a:defRPr/>
            </a:pPr>
            <a:r>
              <a:rPr lang="ru-RU" sz="1400" b="0" i="0" u="none" strike="noStrike" cap="none" spc="0" dirty="0" smtClean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1.  </a:t>
            </a: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Информирование;</a:t>
            </a:r>
          </a:p>
          <a:p>
            <a:pPr>
              <a:defRPr/>
            </a:pPr>
            <a:r>
              <a:rPr lang="ru-RU" sz="1400" b="0" i="0" u="none" strike="noStrike" cap="none" spc="0" dirty="0" smtClean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2. </a:t>
            </a: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Обобщение правоприменительной практики;</a:t>
            </a:r>
          </a:p>
          <a:p>
            <a:pPr>
              <a:defRPr/>
            </a:pPr>
            <a:r>
              <a:rPr lang="ru-RU" sz="1400" b="0" i="0" u="none" strike="noStrike" cap="none" spc="0" dirty="0" smtClean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3. </a:t>
            </a: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Объявление предостережения;</a:t>
            </a:r>
          </a:p>
          <a:p>
            <a:pPr>
              <a:defRPr/>
            </a:pPr>
            <a:r>
              <a:rPr lang="ru-RU" sz="1400" b="0" i="0" u="none" strike="noStrike" cap="none" spc="0" dirty="0" smtClean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4. </a:t>
            </a: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Консультирование;</a:t>
            </a:r>
          </a:p>
          <a:p>
            <a:pPr>
              <a:defRPr/>
            </a:pPr>
            <a:r>
              <a:rPr lang="ru-RU" sz="1400" b="0" i="0" u="none" strike="noStrike" cap="none" spc="0" dirty="0" smtClean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5. </a:t>
            </a:r>
            <a:r>
              <a:rPr lang="ru-RU" sz="1400" b="0" i="0" u="none" strike="noStrike" cap="none" spc="0" dirty="0">
                <a:solidFill>
                  <a:srgbClr val="000000"/>
                </a:solidFill>
                <a:latin typeface="PT Astra Serif" pitchFamily="18" charset="-52"/>
                <a:ea typeface="PT Astra Serif" pitchFamily="18" charset="-52"/>
                <a:cs typeface="Arial"/>
              </a:rPr>
              <a:t>Профилактический визит. </a:t>
            </a:r>
          </a:p>
          <a:p>
            <a:pPr>
              <a:defRPr/>
            </a:pPr>
            <a:endParaRPr lang="ru-RU" sz="1400" dirty="0">
              <a:latin typeface="PT Astra Serif" pitchFamily="18" charset="-52"/>
              <a:ea typeface="PT Astra Serif" pitchFamily="18" charset="-52"/>
            </a:endParaRPr>
          </a:p>
          <a:p>
            <a:pPr algn="just">
              <a:defRPr/>
            </a:pPr>
            <a:r>
              <a:rPr lang="ru-RU" sz="1400" dirty="0" smtClean="0">
                <a:latin typeface="PT Astra Serif" pitchFamily="18" charset="-52"/>
                <a:ea typeface="PT Astra Serif" pitchFamily="18" charset="-52"/>
              </a:rPr>
              <a:t>1. </a:t>
            </a:r>
            <a:r>
              <a:rPr lang="ru-RU" sz="1400" b="1" dirty="0">
                <a:latin typeface="PT Astra Serif" pitchFamily="18" charset="-52"/>
                <a:ea typeface="PT Astra Serif" pitchFamily="18" charset="-52"/>
              </a:rPr>
              <a:t>Информирование</a:t>
            </a:r>
            <a:r>
              <a:rPr lang="ru-RU" sz="1400" dirty="0">
                <a:latin typeface="PT Astra Serif" pitchFamily="18" charset="-52"/>
                <a:ea typeface="PT Astra Serif" pitchFamily="18" charset="-52"/>
              </a:rPr>
              <a:t> - </a:t>
            </a:r>
            <a:r>
              <a:rPr lang="ru-RU" sz="1400" b="0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осуществляется посредством размещения соответствующих сведений на официальном сайте Департамента в сети </a:t>
            </a:r>
            <a:r>
              <a:rPr lang="ru-RU" sz="1400" dirty="0">
                <a:latin typeface="PT Astra Serif" pitchFamily="18" charset="-52"/>
                <a:ea typeface="PT Astra Serif" pitchFamily="18" charset="-52"/>
                <a:cs typeface="Trebuchet MS"/>
              </a:rPr>
              <a:t>«</a:t>
            </a:r>
            <a:r>
              <a:rPr lang="ru-RU" sz="1400" b="0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Интернет»;</a:t>
            </a:r>
          </a:p>
          <a:p>
            <a:pPr algn="just">
              <a:defRPr/>
            </a:pPr>
            <a:endParaRPr lang="ru-RU" sz="1400" dirty="0">
              <a:latin typeface="PT Astra Serif" pitchFamily="18" charset="-52"/>
              <a:ea typeface="PT Astra Serif" pitchFamily="18" charset="-52"/>
              <a:cs typeface="Trebuchet MS"/>
            </a:endParaRPr>
          </a:p>
          <a:p>
            <a:pPr algn="just">
              <a:defRPr/>
            </a:pPr>
            <a:r>
              <a:rPr lang="ru-RU" sz="1400" b="0" i="0" u="none" strike="noStrike" cap="none" spc="0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2. </a:t>
            </a:r>
            <a:r>
              <a:rPr lang="ru-RU" sz="1400" b="1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Обобщение правоприменительной практики </a:t>
            </a:r>
            <a:r>
              <a:rPr lang="ru-RU" sz="1400" b="0" i="0" u="none" strike="noStrike" cap="none" spc="0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  <a:cs typeface="Trebuchet MS"/>
              </a:rPr>
              <a:t>– ежегодно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по итогам утверждается доклад, содержащий результаты обобщения правоприменительной практики по региональному государственному контролю, который размещается на официальном сайте Департамента в срок до 01 апреля года, следующего за отчетным.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PT Astra Serif"/>
            </a:endParaRPr>
          </a:p>
          <a:p>
            <a:pPr algn="just">
              <a:defRPr/>
            </a:pP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3.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В случае наличия у контрольного органа сведений о готовящихся нарушениях обязательных требований или признаках нарушений обязательных требований Департамент объявляет поставщику социальных услуг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предостережение о недопустимости нарушения обязательных требований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 (далее – предостережение) и предлагает принять меры по обеспечению соблюдения обязательных требований.</a:t>
            </a:r>
          </a:p>
          <a:p>
            <a:pPr algn="just">
              <a:defRPr/>
            </a:pPr>
            <a:endParaRPr lang="ru-RU" dirty="0">
              <a:latin typeface="PT Astra Serif" pitchFamily="18" charset="-52"/>
              <a:ea typeface="PT Astra Serif" pitchFamily="18" charset="-5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6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>
            <a:normAutofit lnSpcReduction="10000"/>
          </a:bodyPr>
          <a:lstStyle/>
          <a:p>
            <a:pPr indent="450215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4.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Консультирование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поставщиков социальных услуг и их представителей осуществляется по вопросам, связанным с организацией и осуществлением регионального государственного контроля, в том числе: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1) о порядке проведения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2) о перечне актов, регулирующих осуществление регионального государственного контроля;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3) о месте нахождения и графике работы контрольного органа;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4) о периодичности проведения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5) о порядке принятия решений по итогам контрольных мероприятий;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6) о порядке обжалования решений контрольного органа, действий (бездействия) его должностных лиц.</a:t>
            </a:r>
          </a:p>
          <a:p>
            <a:pPr indent="450000" algn="just"/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5. </a:t>
            </a:r>
            <a:r>
              <a:rPr lang="ru-RU" sz="1400" b="1" dirty="0" smtClean="0">
                <a:solidFill>
                  <a:srgbClr val="000000"/>
                </a:solidFill>
                <a:latin typeface="PT Astra Serif"/>
              </a:rPr>
              <a:t>Профилактический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визит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проводится в форме профилактической беседы по месту осуществления деятельности контролируемого лица либо путем использования видео-конференц-связи.</a:t>
            </a:r>
          </a:p>
          <a:p>
            <a:pPr indent="450000" algn="just"/>
            <a:r>
              <a:rPr lang="ru-RU" sz="1400" dirty="0">
                <a:solidFill>
                  <a:srgbClr val="000000"/>
                </a:solidFill>
                <a:latin typeface="PT Astra Serif"/>
              </a:rPr>
              <a:t>При проведении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профилактического визита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гражданам, организациям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не могут выдаваться предписания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 об устранении нарушений обязательных требований.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Разъяснения,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 полученные контролируемым лицом в ходе профилактического визита,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носят рекомендательный характер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.</a:t>
            </a:r>
          </a:p>
          <a:p>
            <a:pPr indent="450215" algn="just"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Обязательный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 профилактический визит проводится в отношении:</a:t>
            </a:r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1) поставщиков социальных услуг, приступающих к осуществлению деятельности в сфере социального обслуживания;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PT Astra Serif"/>
              </a:rPr>
              <a:t>2) объектов контроля, отнесенных к категориям высокого и значительного рисков.</a:t>
            </a:r>
            <a:endParaRPr lang="ru-RU" sz="1400" dirty="0"/>
          </a:p>
          <a:p>
            <a:pPr indent="450215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Срок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проведения профилактического визита не может превышать один рабочий день</a:t>
            </a:r>
            <a:r>
              <a:rPr lang="ru-RU" sz="1400" dirty="0" smtClean="0">
                <a:solidFill>
                  <a:srgbClr val="000000"/>
                </a:solidFill>
                <a:latin typeface="PT Astra Serif"/>
              </a:rPr>
              <a:t>.</a:t>
            </a:r>
          </a:p>
          <a:p>
            <a:pPr indent="450000" algn="just"/>
            <a:r>
              <a:rPr lang="ru-RU" sz="1400" dirty="0">
                <a:solidFill>
                  <a:srgbClr val="000000"/>
                </a:solidFill>
                <a:latin typeface="PT Astra Serif"/>
              </a:rPr>
              <a:t>Контролируемое лицо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вправе отказаться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от проведения обязательного профилактического визита, уведомив об этом контрольный (надзорный) орган </a:t>
            </a:r>
            <a:r>
              <a:rPr lang="ru-RU" sz="1400" b="1" dirty="0">
                <a:solidFill>
                  <a:srgbClr val="000000"/>
                </a:solidFill>
                <a:latin typeface="PT Astra Serif"/>
              </a:rPr>
              <a:t>не позднее чем за три рабочих дня </a:t>
            </a:r>
            <a:r>
              <a:rPr lang="ru-RU" sz="1400" dirty="0">
                <a:solidFill>
                  <a:srgbClr val="000000"/>
                </a:solidFill>
                <a:latin typeface="PT Astra Serif"/>
              </a:rPr>
              <a:t>до даты его проведения.</a:t>
            </a:r>
          </a:p>
          <a:p>
            <a:pPr indent="450215" algn="just">
              <a:spcAft>
                <a:spcPts val="0"/>
              </a:spcAft>
            </a:pPr>
            <a:endParaRPr lang="ru-RU" sz="1400" dirty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endParaRPr lang="ru-RU" sz="1400" dirty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endParaRPr lang="ru-RU" sz="1400" dirty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endParaRPr lang="ru-RU" sz="1400" dirty="0"/>
          </a:p>
          <a:p>
            <a:pPr indent="450215" algn="just">
              <a:spcAft>
                <a:spcPts val="0"/>
              </a:spcAft>
            </a:pPr>
            <a:endParaRPr lang="ru-RU" sz="14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7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2023</a:t>
            </a:r>
            <a:endParaRPr lang="ru-RU" sz="1200" i="1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 fontScale="85000" lnSpcReduction="10000"/>
          </a:bodyPr>
          <a:lstStyle/>
          <a:p>
            <a:pPr indent="450000" algn="just"/>
            <a:r>
              <a:rPr lang="ru-RU" sz="1600" i="1" kern="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В целях снижения административной нагрузки на хозяйствующие субъекты постановлением Правительства Российской Федерации от 10 марта 2022 года № 336 «Об особенностях организации и осуществления государственного контроля (надзора), муниципального контроля» </a:t>
            </a:r>
            <a:r>
              <a:rPr lang="ru-RU" sz="1600" i="1" kern="0" dirty="0" smtClean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до 2030 </a:t>
            </a:r>
            <a:r>
              <a:rPr lang="ru-RU" sz="1600" i="1" kern="0" dirty="0">
                <a:solidFill>
                  <a:schemeClr val="tx1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года </a:t>
            </a:r>
            <a:r>
              <a:rPr lang="ru-RU" sz="16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установлены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285750" lvl="0" indent="-45000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ограничения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отношении видов контроля, которые регулируются ФЗ № 248 «О государственном контроле (надзоре) и муниципальном контроле в Российской Федерации»;</a:t>
            </a:r>
          </a:p>
          <a:p>
            <a:pPr marL="285750" lvl="0" indent="-45000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ограничения на проведение плановых проверок;</a:t>
            </a:r>
          </a:p>
          <a:p>
            <a:pPr marL="285750" lvl="0" indent="-45000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ограничения на проведение внеплановых проверок;</a:t>
            </a:r>
          </a:p>
          <a:p>
            <a:pPr marL="285750" lvl="0" indent="-45000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отдельное регулирование устанавливается по выдаче и проверке исполнения предписаний;</a:t>
            </a:r>
          </a:p>
          <a:p>
            <a:pPr marL="285750" lvl="0" indent="-45000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исключается возможность возбуждения административного производства без проведения проверок;   </a:t>
            </a:r>
          </a:p>
          <a:p>
            <a:pPr marL="285750" indent="-450000" algn="just"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</a:pPr>
            <a:r>
              <a:rPr lang="ru-RU" sz="16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допускается проведение профилактических мероприятий, мероприятий по профилактике нарушения обязательных требований, контрольных (надзорных) мероприятий без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взаимодействия.</a:t>
            </a:r>
          </a:p>
          <a:p>
            <a:pPr lvl="0" indent="450000" algn="just">
              <a:buClr>
                <a:srgbClr val="809EC2">
                  <a:lumMod val="75000"/>
                </a:srgbClr>
              </a:buClr>
            </a:pPr>
            <a:r>
              <a:rPr lang="ru-RU" sz="1500" i="1" kern="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До 2030 года в планы проведения плановых контрольных (надзорных) мероприятий включаются плановые контрольные (надзорные) мероприятия, плановые проверки только в отношении объектов контроля, отнесенных к категориям </a:t>
            </a:r>
            <a:r>
              <a:rPr lang="ru-RU" sz="1500" b="1" i="1" kern="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чрезвычайно высокого </a:t>
            </a:r>
            <a:r>
              <a:rPr lang="ru-RU" sz="1500" i="1" kern="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и </a:t>
            </a:r>
            <a:r>
              <a:rPr lang="ru-RU" sz="1500" b="1" i="1" kern="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высокого риска</a:t>
            </a:r>
            <a:r>
              <a:rPr lang="ru-RU" sz="1500" i="1" kern="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, опасным производственным объектам II класса опасности, гидротехническим сооружениям II класса.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Tx/>
              <a:buSzTx/>
            </a:pPr>
            <a:endParaRPr lang="ru-RU" sz="1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0000" algn="just">
              <a:spcBef>
                <a:spcPts val="0"/>
              </a:spcBef>
              <a:buClr>
                <a:srgbClr val="809EC2">
                  <a:lumMod val="75000"/>
                </a:srgbClr>
              </a:buClr>
            </a:pPr>
            <a:r>
              <a:rPr lang="ru-RU" sz="1800" kern="0" dirty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Перечень объектов регионального государственного контроля (надзора)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на территории Томской области, которым присвоены категории риска размещен на официальном сайте: </a:t>
            </a:r>
            <a:r>
              <a:rPr lang="en-US" sz="1800" kern="0" dirty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  <a:hlinkClick r:id="rId3"/>
              </a:rPr>
              <a:t>https://dszn.tomsk.gov.ru/kategorii-riska</a:t>
            </a:r>
            <a:r>
              <a:rPr lang="ru-RU" sz="1800" kern="0" dirty="0">
                <a:solidFill>
                  <a:srgbClr val="444D26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Arial"/>
              </a:rPr>
              <a:t>. </a:t>
            </a:r>
          </a:p>
          <a:p>
            <a:pPr lvl="0" algn="just">
              <a:spcBef>
                <a:spcPts val="0"/>
              </a:spcBef>
              <a:spcAft>
                <a:spcPts val="0"/>
              </a:spcAft>
              <a:buClrTx/>
              <a:buSzTx/>
            </a:pPr>
            <a:endParaRPr lang="ru-RU" sz="1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09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700808"/>
            <a:ext cx="8280919" cy="4824536"/>
          </a:xfrm>
        </p:spPr>
        <p:txBody>
          <a:bodyPr/>
          <a:lstStyle/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  <a:p>
            <a:pPr algn="ctr">
              <a:defRPr/>
            </a:pPr>
            <a:endParaRPr lang="ru-RU" dirty="0"/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cs typeface="Times New Roman"/>
              </a:rPr>
              <a:t>2023</a:t>
            </a:r>
            <a:endParaRPr kumimoji="0" lang="ru-RU" sz="1200" b="0" i="1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cs typeface="Times New Roman"/>
            </a:endParaRPr>
          </a:p>
        </p:txBody>
      </p:sp>
      <p:sp>
        <p:nvSpPr>
          <p:cNvPr id="8" name="TextBox 2"/>
          <p:cNvSpPr>
            <a:spLocks/>
          </p:cNvSpPr>
          <p:nvPr/>
        </p:nvSpPr>
        <p:spPr bwMode="auto">
          <a:xfrm>
            <a:off x="971599" y="1700809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/>
              <a:cs typeface="Times New Roman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2" y="1844824"/>
            <a:ext cx="8280920" cy="423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Критерии 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cs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отнесения объектов регионального государственного контроля (надзора) 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cs typeface="Arial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в сфере социального обслуживания к категориям </a:t>
            </a: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риска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cs typeface="Arial"/>
              </a:rPr>
              <a:t> </a:t>
            </a:r>
          </a:p>
          <a:p>
            <a:pPr marL="0" marR="0" lvl="0" indent="450215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cs typeface="Arial"/>
              </a:rPr>
              <a:t> </a:t>
            </a:r>
          </a:p>
          <a:p>
            <a:pPr marL="0" marR="0" lvl="0" indent="450215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Критериями отнесения объектов регионального государственного контроля (надзора) в сфере социального обслуживания к категориям риска с учетом тяжести и вероятности причинения поставщиками социальных услуг вреда (ущерба) охраняемым законом ценностям в результате наступления негативных событий, </a:t>
            </a:r>
            <a:b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</a:b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 а также вероятности несоблюдения ими обязательных требований являются:</a:t>
            </a:r>
            <a:endParaRPr kumimoji="0" lang="ru-RU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cs typeface="Arial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 к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категории </a:t>
            </a:r>
            <a:r>
              <a:rPr kumimoji="0" lang="ru-RU" sz="13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высокого риска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- деятельность поставщиков социальных услуг, у которых за последние три года выявлены нарушения обязательных требований в сфере социального обслуживания и имеется постановление о назначении административного наказания по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  <a:hlinkClick r:id="rId3"/>
              </a:rPr>
              <a:t>статье 9.13,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  <a:hlinkClick r:id="rId4"/>
              </a:rPr>
              <a:t>части 1 статьи 19.4,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  <a:hlinkClick r:id="rId5"/>
              </a:rPr>
              <a:t>части 1 статьи 19.4.1,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  <a:hlinkClick r:id="rId6"/>
              </a:rPr>
              <a:t>части 1 статьи 19.5,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  <a:hlinkClick r:id="rId7"/>
              </a:rPr>
              <a:t>статье 19.7 Кодекса Российской Федерации об административных правонарушениях</a:t>
            </a: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  <a:hlinkClick r:id="rId7"/>
              </a:rPr>
              <a:t>;</a:t>
            </a:r>
            <a:endParaRPr kumimoji="0" lang="ru-RU" sz="1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PT Astra Serif"/>
              <a:cs typeface="Arial"/>
              <a:hlinkClick r:id="rId7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2) к категории </a:t>
            </a:r>
            <a:r>
              <a:rPr kumimoji="0" lang="ru-RU" sz="13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значительного риска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- деятельность поставщиков социальных услуг, у которых в ходе последнего контрольного мероприятия выявлены нарушения обязательных требований в сфере социального обслуживания;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3) к категории </a:t>
            </a:r>
            <a:r>
              <a:rPr kumimoji="0" lang="ru-RU" sz="13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среднего риска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- деятельность поставщиков социальных услуг, у которых в ходе последнего контрольного мероприятия не выявлены нарушения обязательных требований в сфере социального обслуживания, и (или) поставщик социальных услуг предоставляет социальные услуги в стационарной форме социального обслуживания, полустационарной форме социального обслуживания;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4) к категории </a:t>
            </a:r>
            <a:r>
              <a:rPr kumimoji="0" lang="ru-RU" sz="13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низкого риска </a:t>
            </a:r>
            <a:r>
              <a:rPr kumimoji="0" lang="ru-RU" sz="1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Astra Serif"/>
                <a:cs typeface="Arial"/>
              </a:rPr>
              <a:t>- деятельность поставщиков социальных услуг, которая не отнесена к категории высокого, значительного и среднего риска.</a:t>
            </a:r>
          </a:p>
        </p:txBody>
      </p:sp>
    </p:spTree>
    <p:extLst>
      <p:ext uri="{BB962C8B-B14F-4D97-AF65-F5344CB8AC3E}">
        <p14:creationId xmlns:p14="http://schemas.microsoft.com/office/powerpoint/2010/main" val="3561803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>
            <a:normAutofit fontScale="70000" lnSpcReduction="20000"/>
          </a:bodyPr>
          <a:lstStyle/>
          <a:p>
            <a:pPr indent="450215"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latin typeface="PT Astra Serif"/>
              </a:rPr>
              <a:t>Региональный государственный контроль осуществляется посредством проведения следующих контрольных мероприятий: </a:t>
            </a:r>
          </a:p>
          <a:p>
            <a:pPr indent="450215" algn="just">
              <a:lnSpc>
                <a:spcPct val="120000"/>
              </a:lnSpc>
              <a:spcAft>
                <a:spcPts val="0"/>
              </a:spcAft>
            </a:pPr>
            <a:r>
              <a:rPr lang="ru-RU" sz="1800" b="1" dirty="0">
                <a:solidFill>
                  <a:srgbClr val="000000"/>
                </a:solidFill>
                <a:latin typeface="PT Astra Serif"/>
              </a:rPr>
              <a:t>1</a:t>
            </a:r>
            <a:r>
              <a:rPr lang="ru-RU" sz="1800" dirty="0">
                <a:solidFill>
                  <a:srgbClr val="000000"/>
                </a:solidFill>
                <a:latin typeface="PT Astra Serif"/>
              </a:rPr>
              <a:t>. С </a:t>
            </a:r>
            <a:r>
              <a:rPr lang="ru-RU" sz="1800" b="1" dirty="0">
                <a:solidFill>
                  <a:srgbClr val="000000"/>
                </a:solidFill>
                <a:latin typeface="PT Astra Serif"/>
              </a:rPr>
              <a:t>взаимодействием</a:t>
            </a:r>
            <a:r>
              <a:rPr lang="ru-RU" sz="1800" dirty="0">
                <a:solidFill>
                  <a:srgbClr val="000000"/>
                </a:solidFill>
                <a:latin typeface="PT Astra Serif"/>
              </a:rPr>
              <a:t> с контролируемым лицом осуществляется при проведении следующих контрольных (надзорных) мероприятий:</a:t>
            </a:r>
          </a:p>
          <a:p>
            <a:pPr indent="450215" algn="just">
              <a:lnSpc>
                <a:spcPct val="120000"/>
              </a:lnSpc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latin typeface="PT Astra Serif"/>
              </a:rPr>
              <a:t>1) документарная проверка;</a:t>
            </a:r>
          </a:p>
          <a:p>
            <a:pPr indent="450215" algn="just">
              <a:spcAft>
                <a:spcPts val="0"/>
              </a:spcAft>
            </a:pPr>
            <a:r>
              <a:rPr lang="ru-RU" sz="1800" dirty="0">
                <a:solidFill>
                  <a:srgbClr val="000000"/>
                </a:solidFill>
                <a:latin typeface="PT Astra Serif"/>
              </a:rPr>
              <a:t>2) выездная проверка</a:t>
            </a:r>
            <a:r>
              <a:rPr lang="ru-RU" sz="1800" dirty="0" smtClean="0">
                <a:solidFill>
                  <a:srgbClr val="000000"/>
                </a:solidFill>
                <a:latin typeface="PT Astra Serif"/>
              </a:rPr>
              <a:t>;</a:t>
            </a:r>
          </a:p>
          <a:p>
            <a:pPr indent="450000" algn="just"/>
            <a:r>
              <a:rPr lang="ru-RU" sz="1800" b="1" dirty="0" smtClean="0">
                <a:solidFill>
                  <a:srgbClr val="000000"/>
                </a:solidFill>
                <a:latin typeface="PT Astra Serif"/>
              </a:rPr>
              <a:t>2</a:t>
            </a:r>
            <a:r>
              <a:rPr lang="ru-RU" sz="1800" b="1" dirty="0">
                <a:solidFill>
                  <a:srgbClr val="000000"/>
                </a:solidFill>
                <a:latin typeface="PT Astra Serif"/>
              </a:rPr>
              <a:t>.</a:t>
            </a:r>
            <a:r>
              <a:rPr lang="ru-RU" sz="1800" dirty="0">
                <a:solidFill>
                  <a:srgbClr val="000000"/>
                </a:solidFill>
                <a:latin typeface="PT Astra Serif"/>
              </a:rPr>
              <a:t> Без </a:t>
            </a:r>
            <a:r>
              <a:rPr lang="ru-RU" sz="1800" b="1" dirty="0">
                <a:solidFill>
                  <a:srgbClr val="000000"/>
                </a:solidFill>
                <a:latin typeface="PT Astra Serif"/>
              </a:rPr>
              <a:t>взаимодействия</a:t>
            </a:r>
            <a:r>
              <a:rPr lang="ru-RU" sz="1800" dirty="0">
                <a:solidFill>
                  <a:srgbClr val="000000"/>
                </a:solidFill>
                <a:latin typeface="PT Astra Serif"/>
              </a:rPr>
              <a:t> с контролируемым </a:t>
            </a:r>
            <a:r>
              <a:rPr lang="ru-RU" sz="1800" dirty="0" smtClean="0">
                <a:solidFill>
                  <a:srgbClr val="000000"/>
                </a:solidFill>
                <a:latin typeface="PT Astra Serif"/>
              </a:rPr>
              <a:t>лицом: </a:t>
            </a:r>
            <a:endParaRPr lang="ru-RU" sz="1800" dirty="0">
              <a:solidFill>
                <a:srgbClr val="000000"/>
              </a:solidFill>
              <a:latin typeface="PT Astra Serif"/>
            </a:endParaRPr>
          </a:p>
          <a:p>
            <a:pPr indent="450215" algn="just">
              <a:spcAft>
                <a:spcPts val="0"/>
              </a:spcAft>
            </a:pPr>
            <a:r>
              <a:rPr lang="ru-RU" sz="1800" dirty="0" smtClean="0">
                <a:solidFill>
                  <a:srgbClr val="000000"/>
                </a:solidFill>
                <a:latin typeface="PT Astra Serif"/>
              </a:rPr>
              <a:t>1)</a:t>
            </a:r>
            <a:r>
              <a:rPr lang="ru-RU" sz="1800" dirty="0">
                <a:solidFill>
                  <a:srgbClr val="000000"/>
                </a:solidFill>
                <a:latin typeface="PT Astra Serif"/>
              </a:rPr>
              <a:t> наблюдение за соблюдением обязательных требований (мониторинг безопасности).</a:t>
            </a:r>
            <a:endParaRPr lang="ru-RU" sz="1800" dirty="0"/>
          </a:p>
          <a:p>
            <a:pPr indent="450000" algn="just"/>
            <a:r>
              <a:rPr lang="ru-RU" sz="1800" dirty="0">
                <a:solidFill>
                  <a:srgbClr val="000000"/>
                </a:solidFill>
                <a:latin typeface="PT Astra Serif"/>
              </a:rPr>
              <a:t>2) выездное обследование.</a:t>
            </a:r>
          </a:p>
          <a:p>
            <a:pPr indent="450000" algn="just"/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Под наблюдением за соблюдением обязательных требований (мониторингом безопасности) в целях настоящего Федерального закона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понимается сбор, анализ данных об объектах контроля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имеющихся у контрольного (надзорного) органа, в том числе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данных, которые поступают 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в ходе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межведомственного информационного взаимодействия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предоставляются контролируемыми лицами в рамках исполнения обязательных требований, а также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данных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содержащихся в государственных и муниципальных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информационных системах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данных из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сети "Интернет", 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иных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общедоступных данных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а также данных полученных с использованием работающих в автоматическом режиме технических средств фиксации правонарушений, имеющих функции фото- и киносъемки, видеозаписи.</a:t>
            </a:r>
          </a:p>
          <a:p>
            <a:pPr indent="450000" algn="just"/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Если в ходе наблюдения за соблюдением обязательных требований (мониторинга безопасности)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выявлены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факты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причинения вреда (ущерба) 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или возникновения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угрозы причинения вреда (ущерба) 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охраняемым законом ценностям,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сведения о нарушениях обязательных требований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о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готовящихся нарушениях обязательных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требований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или </a:t>
            </a:r>
            <a:r>
              <a:rPr lang="ru-RU" sz="18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признаках нарушений обязательных требований</a:t>
            </a:r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контрольным (надзорным) органом могут быть приняты следующие решения:</a:t>
            </a:r>
          </a:p>
          <a:p>
            <a:pPr indent="450000" algn="just"/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1) решение о проведении внепланового контрольного (надзорного) мероприятия в соответствии со </a:t>
            </a:r>
            <a:r>
              <a:rPr lang="ru-RU" sz="1800" dirty="0">
                <a:solidFill>
                  <a:srgbClr val="0000FF"/>
                </a:solidFill>
                <a:latin typeface="PT Astra Serif" panose="020A0603040505020204" pitchFamily="18" charset="-52"/>
                <a:ea typeface="PT Astra Serif" panose="020A0603040505020204" pitchFamily="18" charset="-52"/>
                <a:hlinkClick r:id="rId3"/>
              </a:rPr>
              <a:t>статьей 60 настоящего Федерального закона;</a:t>
            </a:r>
          </a:p>
          <a:p>
            <a:pPr indent="450000" algn="just"/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2) решение об объявлении предостережения;</a:t>
            </a:r>
          </a:p>
          <a:p>
            <a:pPr indent="450000" algn="just"/>
            <a:r>
              <a:rPr lang="ru-RU" sz="18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3) решение о выдаче предписания об устранении выявленных нарушений в </a:t>
            </a:r>
            <a:r>
              <a:rPr lang="ru-RU" sz="18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порядке</a:t>
            </a:r>
            <a:r>
              <a:rPr lang="ru-RU" sz="1800" dirty="0">
                <a:solidFill>
                  <a:srgbClr val="0000FF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;</a:t>
            </a:r>
            <a:endParaRPr lang="ru-RU" sz="1800" dirty="0">
              <a:solidFill>
                <a:srgbClr val="0000FF"/>
              </a:solidFill>
              <a:latin typeface="PT Astra Serif" panose="020A0603040505020204" pitchFamily="18" charset="-52"/>
              <a:ea typeface="PT Astra Serif" panose="020A0603040505020204" pitchFamily="18" charset="-52"/>
              <a:hlinkClick r:id="rId4"/>
            </a:endParaRPr>
          </a:p>
          <a:p>
            <a:pPr algn="just">
              <a:lnSpc>
                <a:spcPct val="104999"/>
              </a:lnSpc>
              <a:defRPr/>
            </a:pPr>
            <a:endParaRPr lang="ru-RU" sz="1600" b="1" i="1" dirty="0">
              <a:latin typeface="Times New Roman"/>
              <a:cs typeface="Times New Roman"/>
            </a:endParaRPr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2023</a:t>
            </a:r>
            <a:endParaRPr lang="ru-RU" sz="1200" i="1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498033684"/>
              </p:ext>
            </p:extLst>
          </p:nvPr>
        </p:nvGraphicFramePr>
        <p:xfrm>
          <a:off x="467544" y="2420888"/>
          <a:ext cx="8136904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1700808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F3A447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Мероприятия,</a:t>
            </a: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F3A447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srgbClr val="F3A447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которые проводятся в рамках осуществления регионального государственного контроля (надзора) в сфере социального обслуживания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rgbClr val="F3A447">
                  <a:lumMod val="50000"/>
                </a:srgbClr>
              </a:solidFill>
              <a:effectLst/>
              <a:uLnTx/>
              <a:uFillTx/>
              <a:latin typeface="Trebuchet MS"/>
              <a:ea typeface="+mn-ea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554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453313148"/>
              </p:ext>
            </p:extLst>
          </p:nvPr>
        </p:nvGraphicFramePr>
        <p:xfrm>
          <a:off x="467544" y="2564904"/>
          <a:ext cx="813690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7544" y="1700808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F3A447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Мероприятия,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F3A447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F3A447">
                    <a:lumMod val="50000"/>
                  </a:srgb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которые проводятся в рамках осуществления регионального государственного контроля (надзора) в сфере социального обслуживания</a:t>
            </a: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srgbClr val="F3A447">
                  <a:lumMod val="50000"/>
                </a:srgbClr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909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700808"/>
            <a:ext cx="8280919" cy="4824536"/>
          </a:xfrm>
        </p:spPr>
        <p:txBody>
          <a:bodyPr/>
          <a:lstStyle/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2023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988840"/>
            <a:ext cx="8064896" cy="4447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300" dirty="0" smtClean="0">
                <a:latin typeface="PT Astra Serif" pitchFamily="18" charset="-52"/>
                <a:ea typeface="PT Astra Serif" pitchFamily="18" charset="-52"/>
              </a:rPr>
              <a:t>По окончании проведения контрольного (надзорного) мероприятия, предусматривающего взаимодействие с контролируемым лицом, составляется </a:t>
            </a:r>
            <a:r>
              <a:rPr lang="ru-RU" sz="1300" b="1" dirty="0" smtClean="0">
                <a:latin typeface="PT Astra Serif" pitchFamily="18" charset="-52"/>
                <a:ea typeface="PT Astra Serif" pitchFamily="18" charset="-52"/>
              </a:rPr>
              <a:t>акт контрольного (надзорного) мероприятия.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sz="1300" dirty="0">
              <a:solidFill>
                <a:srgbClr val="000000"/>
              </a:solidFill>
              <a:latin typeface="PT Astra Serif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300" dirty="0">
                <a:solidFill>
                  <a:srgbClr val="000000"/>
                </a:solidFill>
                <a:latin typeface="PT Astra Serif"/>
              </a:rPr>
              <a:t>Досудебный порядок подачи жалобы </a:t>
            </a:r>
            <a:endParaRPr lang="ru-RU" sz="1300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300" dirty="0"/>
              <a:t> </a:t>
            </a:r>
          </a:p>
          <a:p>
            <a:pPr indent="450215" algn="just">
              <a:spcBef>
                <a:spcPts val="0"/>
              </a:spcBef>
              <a:spcAft>
                <a:spcPts val="0"/>
              </a:spcAft>
            </a:pPr>
            <a:r>
              <a:rPr lang="ru-RU" sz="1300" dirty="0">
                <a:solidFill>
                  <a:srgbClr val="000000"/>
                </a:solidFill>
                <a:latin typeface="PT Astra Serif"/>
              </a:rPr>
              <a:t>Досудебное обжалование решений контрольного органа, действий (бездействия) его должностных лиц осуществляется в соответствии с положениями Федерального закона № 248-ФЗ.</a:t>
            </a:r>
            <a:endParaRPr lang="ru-RU" sz="1300" dirty="0"/>
          </a:p>
          <a:p>
            <a:pPr indent="450000" algn="just"/>
            <a:r>
              <a:rPr lang="ru-RU" sz="1300" dirty="0">
                <a:solidFill>
                  <a:srgbClr val="000000"/>
                </a:solidFill>
                <a:latin typeface="PT Astra Serif"/>
              </a:rPr>
              <a:t>Жалоба на решение контрольного органа, действия (бездействие) его должностных лиц рассматривается руководителем данного контрольного органа, в его отсутствие - исполняющим обязанности руководителя.</a:t>
            </a:r>
          </a:p>
          <a:p>
            <a:pPr indent="450000" algn="just"/>
            <a:r>
              <a:rPr lang="ru-RU" sz="1300" dirty="0" smtClean="0">
                <a:solidFill>
                  <a:srgbClr val="000000"/>
                </a:solidFill>
                <a:latin typeface="PT Astra Serif"/>
              </a:rPr>
              <a:t>Жалоба </a:t>
            </a:r>
            <a:r>
              <a:rPr lang="ru-RU" sz="1300" dirty="0">
                <a:solidFill>
                  <a:srgbClr val="000000"/>
                </a:solidFill>
                <a:latin typeface="PT Astra Serif"/>
              </a:rPr>
              <a:t>на действия (бездействие) руководителя (исполняющего обязанности руководителя) контрольного органа рассматривается заместителем Губернатора Томской области по социальной политике</a:t>
            </a:r>
            <a:r>
              <a:rPr lang="ru-RU" sz="1300" dirty="0"/>
              <a:t>.</a:t>
            </a:r>
          </a:p>
          <a:p>
            <a:pPr algn="just"/>
            <a:r>
              <a:rPr lang="en-US" b="1" dirty="0" smtClean="0">
                <a:latin typeface="PT Astra Serif" pitchFamily="18" charset="-52"/>
                <a:ea typeface="PT Astra Serif" pitchFamily="18" charset="-52"/>
                <a:hlinkClick r:id="rId3"/>
              </a:rPr>
              <a:t>https</a:t>
            </a:r>
            <a:r>
              <a:rPr lang="en-US" b="1" dirty="0">
                <a:latin typeface="PT Astra Serif" pitchFamily="18" charset="-52"/>
                <a:ea typeface="PT Astra Serif" pitchFamily="18" charset="-52"/>
                <a:hlinkClick r:id="rId3"/>
              </a:rPr>
              <a:t>://</a:t>
            </a:r>
            <a:r>
              <a:rPr lang="en-US" b="1" dirty="0" smtClean="0">
                <a:latin typeface="PT Astra Serif" pitchFamily="18" charset="-52"/>
                <a:ea typeface="PT Astra Serif" pitchFamily="18" charset="-52"/>
                <a:hlinkClick r:id="rId3"/>
              </a:rPr>
              <a:t>knd.gosuslugi.ru/</a:t>
            </a:r>
            <a:endParaRPr lang="ru-RU" b="1" dirty="0"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300" b="1" dirty="0" smtClean="0">
                <a:solidFill>
                  <a:srgbClr val="000000"/>
                </a:solidFill>
                <a:latin typeface="PT Astra Serif"/>
              </a:rPr>
              <a:t>Кто вправе подать жалобу: </a:t>
            </a:r>
          </a:p>
          <a:p>
            <a:pPr algn="just"/>
            <a:r>
              <a:rPr lang="ru-RU" sz="1300" dirty="0" smtClean="0">
                <a:solidFill>
                  <a:srgbClr val="000000"/>
                </a:solidFill>
                <a:latin typeface="PT Astra Serif"/>
              </a:rPr>
              <a:t>Организации, ИП или граждане, в отношении которых провели контрольные мероприятия и вынесли юридически </a:t>
            </a:r>
            <a:r>
              <a:rPr lang="ru-RU" sz="1300" dirty="0">
                <a:solidFill>
                  <a:srgbClr val="000000"/>
                </a:solidFill>
                <a:latin typeface="PT Astra Serif"/>
              </a:rPr>
              <a:t>значимое </a:t>
            </a:r>
            <a:r>
              <a:rPr lang="ru-RU" sz="1300" dirty="0" smtClean="0">
                <a:solidFill>
                  <a:srgbClr val="000000"/>
                </a:solidFill>
                <a:latin typeface="PT Astra Serif"/>
              </a:rPr>
              <a:t>решение;</a:t>
            </a:r>
          </a:p>
          <a:p>
            <a:r>
              <a:rPr lang="ru-RU" sz="1300" b="1" dirty="0" smtClean="0">
                <a:solidFill>
                  <a:srgbClr val="000000"/>
                </a:solidFill>
                <a:latin typeface="PT Astra Serif"/>
              </a:rPr>
              <a:t>На </a:t>
            </a:r>
            <a:r>
              <a:rPr lang="ru-RU" sz="1300" b="1" dirty="0">
                <a:solidFill>
                  <a:srgbClr val="000000"/>
                </a:solidFill>
                <a:latin typeface="PT Astra Serif"/>
              </a:rPr>
              <a:t>что можно </a:t>
            </a:r>
            <a:r>
              <a:rPr lang="ru-RU" sz="1300" b="1" dirty="0" smtClean="0">
                <a:solidFill>
                  <a:srgbClr val="000000"/>
                </a:solidFill>
                <a:latin typeface="PT Astra Serif"/>
              </a:rPr>
              <a:t>жаловаться:</a:t>
            </a:r>
            <a:endParaRPr lang="ru-RU" sz="1300" b="1" dirty="0">
              <a:solidFill>
                <a:srgbClr val="000000"/>
              </a:solidFill>
              <a:latin typeface="PT Astra Serif"/>
            </a:endParaRPr>
          </a:p>
          <a:p>
            <a:pPr algn="just"/>
            <a:r>
              <a:rPr lang="ru-RU" sz="1300" dirty="0">
                <a:solidFill>
                  <a:srgbClr val="000000"/>
                </a:solidFill>
                <a:latin typeface="PT Astra Serif"/>
              </a:rPr>
              <a:t>На действия или бездействие инспектора либо вынесенный в рамках контрольного мероприятия документ: акт, предписание или </a:t>
            </a:r>
            <a:r>
              <a:rPr lang="ru-RU" sz="1300" dirty="0" smtClean="0">
                <a:solidFill>
                  <a:srgbClr val="000000"/>
                </a:solidFill>
                <a:latin typeface="PT Astra Serif"/>
              </a:rPr>
              <a:t>решение.</a:t>
            </a:r>
          </a:p>
          <a:p>
            <a:pPr algn="just"/>
            <a:r>
              <a:rPr lang="ru-RU" sz="1300" dirty="0" smtClean="0">
                <a:solidFill>
                  <a:srgbClr val="000000"/>
                </a:solidFill>
                <a:latin typeface="PT Astra Serif"/>
              </a:rPr>
              <a:t> </a:t>
            </a:r>
            <a:endParaRPr lang="ru-RU" sz="1300" dirty="0">
              <a:solidFill>
                <a:srgbClr val="000000"/>
              </a:solidFill>
              <a:latin typeface="PT Astra Serif"/>
            </a:endParaRPr>
          </a:p>
          <a:p>
            <a:pPr algn="just"/>
            <a:endParaRPr lang="ru-RU" sz="1300" dirty="0">
              <a:solidFill>
                <a:srgbClr val="000000"/>
              </a:solidFill>
              <a:latin typeface="PT Astra Serif"/>
            </a:endParaRP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700808"/>
            <a:ext cx="8280919" cy="4824536"/>
          </a:xfrm>
        </p:spPr>
        <p:txBody>
          <a:bodyPr/>
          <a:lstStyle/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2023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988840"/>
            <a:ext cx="8064896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000" algn="just"/>
            <a:r>
              <a:rPr lang="ru-RU" sz="1200" b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Статья 15.1. </a:t>
            </a:r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Федерального закона </a:t>
            </a:r>
            <a:r>
              <a:rPr lang="ru-RU" sz="1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от 24.11.1995 </a:t>
            </a:r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№ </a:t>
            </a:r>
            <a:r>
              <a:rPr lang="ru-RU" sz="1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181-ФЗ </a:t>
            </a:r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«О </a:t>
            </a:r>
            <a:r>
              <a:rPr lang="ru-RU" sz="1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социальной защите инвалидов в Российской </a:t>
            </a:r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Федерации» предусматривает в рамках проведения регионального государственного контроля (надзора) в сфере социального обслуживания осуществлять </a:t>
            </a:r>
            <a:r>
              <a:rPr lang="ru-RU" sz="1200" b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оценку </a:t>
            </a:r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соблюдения обязательных требований </a:t>
            </a:r>
            <a:r>
              <a:rPr lang="ru-RU" sz="1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к обеспечению </a:t>
            </a:r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доступности для инвалидов объектов </a:t>
            </a:r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социальной инфраструктуры </a:t>
            </a:r>
            <a:r>
              <a:rPr lang="ru-RU" sz="1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и предоставляемых </a:t>
            </a:r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услуг.</a:t>
            </a:r>
          </a:p>
          <a:p>
            <a:pPr indent="450000" algn="just"/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 </a:t>
            </a:r>
            <a:r>
              <a:rPr lang="ru-RU" sz="1200" b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Статья 15 </a:t>
            </a:r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Федерального закона 181-ФЗ говорит нам о том, что федеральные </a:t>
            </a:r>
            <a:r>
              <a:rPr lang="ru-RU" sz="1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органы государственной власти, органы государственной власти субъектов Российской Федерации, органы местного самоуправления (в сфере установленных полномочий), </a:t>
            </a:r>
            <a:r>
              <a:rPr lang="ru-RU" sz="12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организации независимо от их организационно-правовых форм обеспечивают инвалидам</a:t>
            </a:r>
            <a:r>
              <a:rPr lang="ru-RU" sz="12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(включая инвалидов, использующих кресла-коляски и собак-проводников</a:t>
            </a:r>
            <a:r>
              <a:rPr lang="ru-RU" sz="12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):</a:t>
            </a:r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indent="450000" algn="just"/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2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условия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для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беспрепятственного доступа </a:t>
            </a:r>
            <a:r>
              <a:rPr lang="ru-RU" sz="1200" b="1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к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объектам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социальной, инженерной и транспортной инфраструктур </a:t>
            </a:r>
            <a:r>
              <a:rPr lang="ru-RU" sz="12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(жилым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, общественным, производственным зданиям, строениям, сооружениям, включая те, в которых расположены физкультурно-спортивные организации, организации культуры, здравоохранения, транспорта  и др</a:t>
            </a:r>
            <a:r>
              <a:rPr lang="ru-RU" sz="12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.),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к местам отдыха, и к предоставляемым в них услугам;</a:t>
            </a:r>
          </a:p>
          <a:p>
            <a:pPr lvl="0" indent="450000" algn="just" rtl="0"/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возможность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самостоятельного передвижения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по территории объекта, особенно там, где предоставляются </a:t>
            </a:r>
            <a:r>
              <a:rPr lang="ru-RU" sz="12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услуги; </a:t>
            </a:r>
            <a:endParaRPr lang="ru-RU" sz="1200" kern="1200" dirty="0">
              <a:solidFill>
                <a:prstClr val="black"/>
              </a:solidFill>
              <a:latin typeface="PT Astra Serif" pitchFamily="18" charset="-52"/>
              <a:ea typeface="PT Astra Serif" pitchFamily="18" charset="-52"/>
            </a:endParaRPr>
          </a:p>
          <a:p>
            <a:pPr lvl="0" indent="450000" algn="just" rtl="0"/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беспрепятственного входа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в объекты и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выхода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 из них,</a:t>
            </a:r>
          </a:p>
          <a:p>
            <a:pPr lvl="0" indent="450000" algn="just" rtl="0"/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надлежащее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размещение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оборудования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 и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носителей информации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, необходимых для обеспечения беспрепятственного доступа инвалидов к объектам различных сфер жизнедеятельности;</a:t>
            </a:r>
          </a:p>
          <a:p>
            <a:pPr lvl="0" indent="450000" algn="just" rtl="0"/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дублирование необходимой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для инвалидов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звуковой и зрительной  информации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, а также надписей, знаков и иной текстовой и графической информации знаками, выполненными рельефно-точечным шрифтом Брайля, допуск </a:t>
            </a:r>
            <a:r>
              <a:rPr lang="ru-RU" sz="1200" kern="1200" dirty="0" err="1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сурдопереводчика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 и </a:t>
            </a:r>
            <a:r>
              <a:rPr lang="ru-RU" sz="1200" kern="1200" dirty="0" err="1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тифлосурдопереводчика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;</a:t>
            </a:r>
          </a:p>
          <a:p>
            <a:pPr lvl="0" indent="450000" algn="just" rtl="0"/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сопровождение инвалидов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, имеющих стойкие расстройства функции зрения и </a:t>
            </a:r>
            <a:r>
              <a:rPr lang="ru-RU" sz="12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самостоятельного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передвижения, оказание им  и другим инвалидам помощи в преодолении барьеров, мешающих получению ими услуг,</a:t>
            </a:r>
          </a:p>
          <a:p>
            <a:pPr lvl="0" indent="450000" algn="just" rtl="0"/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проведение инструктирования/обучения 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сотрудников о порядке и условиях предоставления услуг инвалидам,</a:t>
            </a:r>
          </a:p>
          <a:p>
            <a:pPr lvl="0" indent="450000" algn="just" rtl="0"/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выделение </a:t>
            </a:r>
            <a:r>
              <a:rPr lang="ru-RU" sz="12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оборудованных автостоянок</a:t>
            </a:r>
            <a:r>
              <a:rPr lang="ru-RU" sz="12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.</a:t>
            </a:r>
          </a:p>
          <a:p>
            <a:pPr indent="450000" algn="just"/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sz="1300" dirty="0">
              <a:solidFill>
                <a:srgbClr val="000000"/>
              </a:solidFill>
              <a:latin typeface="PT Astra Serif"/>
            </a:endParaRPr>
          </a:p>
          <a:p>
            <a:pPr algn="just"/>
            <a:endParaRPr lang="ru-RU" sz="1300" dirty="0">
              <a:solidFill>
                <a:srgbClr val="000000"/>
              </a:solidFill>
              <a:latin typeface="PT Astra Serif"/>
            </a:endParaRP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722972"/>
            <a:ext cx="1172915" cy="1172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554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700808"/>
            <a:ext cx="8280919" cy="4824536"/>
          </a:xfrm>
        </p:spPr>
        <p:txBody>
          <a:bodyPr/>
          <a:lstStyle/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  <a:p>
            <a:pPr algn="ctr">
              <a:lnSpc>
                <a:spcPct val="90000"/>
              </a:lnSpc>
              <a:defRPr/>
            </a:pPr>
            <a:endParaRPr lang="ru-RU" sz="2000" dirty="0"/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2023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988840"/>
            <a:ext cx="8064896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0000" algn="just"/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Порядок обеспечения условий доступности для инвалидов объектов социальной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инженерной и транспортной инфраструктур и предоставляемых услуг, а также оказания им при этом необходимой помощи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устанавливается федеральными органами исполнительной власти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осуществляющими функции по выработке и реализации государственной политики и нормативно-правовому регулированию в установленных сферах деятельности, по согласованию с федеральным органом исполнительной власти, осуществляющим функции по выработке и реализации государственной политики и нормативно-правовому регулированию в сфере социальной защиты населения, исходя из финансовых возможностей бюджетов бюджетной системы Российской Федерации, </a:t>
            </a:r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организаций (ч.2 ст. </a:t>
            </a:r>
            <a:r>
              <a:rPr lang="ru-RU" sz="14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15 Федерального закона № 181-ФЗ</a:t>
            </a:r>
            <a:r>
              <a:rPr lang="ru-RU" sz="14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)</a:t>
            </a:r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.</a:t>
            </a:r>
            <a:r>
              <a:rPr lang="ru-RU" sz="14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 </a:t>
            </a:r>
            <a:endParaRPr lang="ru-RU" sz="1400" dirty="0" smtClean="0">
              <a:solidFill>
                <a:prstClr val="black"/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lvl="0" indent="450000" algn="just"/>
            <a:r>
              <a:rPr lang="ru-RU" sz="14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Приказом </a:t>
            </a:r>
            <a:r>
              <a:rPr lang="ru-RU" sz="14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Минтруда России от 30.07.2015 № 527н утвержден </a:t>
            </a:r>
            <a:r>
              <a:rPr lang="ru-RU" sz="14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Порядок </a:t>
            </a:r>
            <a:r>
              <a:rPr lang="ru-RU" sz="14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обеспечения условий доступности для инвалидов объектов и предоставляемых услуг </a:t>
            </a:r>
            <a:r>
              <a:rPr lang="ru-RU" sz="14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в сфере </a:t>
            </a:r>
            <a:r>
              <a:rPr lang="ru-RU" sz="14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труда, занятости и </a:t>
            </a:r>
            <a:r>
              <a:rPr lang="ru-RU" sz="1400" b="1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социальной защиты населения</a:t>
            </a:r>
            <a:r>
              <a:rPr lang="ru-RU" sz="1400" dirty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</a:rPr>
              <a:t>, а также оказания им при этом необходимой помощи.</a:t>
            </a:r>
          </a:p>
          <a:p>
            <a:pPr indent="450000" algn="just"/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В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случаях, если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существующие объекты социальной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инженерной и транспортной инфраструктур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невозможно полностью приспособить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 учетом потребностей инвалидов, собственники этих объектов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до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их </a:t>
            </a:r>
            <a:r>
              <a:rPr lang="ru-RU" sz="1400" b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реконструкции</a:t>
            </a:r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или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капитального ремонта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должны принимать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согласованные с одним из </a:t>
            </a:r>
            <a:r>
              <a:rPr lang="ru-RU" sz="1400" b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общественных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объединений инвалидов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, осуществляющих свою деятельность на территории поселения, муниципального района, муниципального округа, городского округа,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меры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для обеспечения доступа инвалидов к месту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предоставления услуги либо, когда это возможно,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обеспечить предоставление необходимых услуг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по месту жительства инвалида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или в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дистанционном </a:t>
            </a:r>
            <a:r>
              <a:rPr lang="ru-RU" sz="1400" b="1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режиме </a:t>
            </a:r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(ч. 4 ст. 15 Федерального закона № 181-ФЗ).</a:t>
            </a:r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indent="450000" algn="just"/>
            <a:endParaRPr lang="ru-RU" sz="1400" dirty="0" smtClean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indent="450000" algn="just"/>
            <a:endParaRPr lang="ru-RU" sz="1400" dirty="0">
              <a:latin typeface="Arial" panose="020B0604020202020204" pitchFamily="34" charset="0"/>
            </a:endParaRPr>
          </a:p>
          <a:p>
            <a:pPr indent="450000" algn="just"/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sz="1300" dirty="0">
              <a:solidFill>
                <a:srgbClr val="000000"/>
              </a:solidFill>
              <a:latin typeface="PT Astra Serif"/>
            </a:endParaRPr>
          </a:p>
          <a:p>
            <a:pPr algn="just"/>
            <a:endParaRPr lang="ru-RU" sz="1300" dirty="0">
              <a:solidFill>
                <a:srgbClr val="000000"/>
              </a:solidFill>
              <a:latin typeface="PT Astra Serif"/>
            </a:endParaRPr>
          </a:p>
          <a:p>
            <a:pPr algn="just"/>
            <a:endParaRPr lang="ru-RU" b="1" dirty="0">
              <a:latin typeface="PT Astra Serif" pitchFamily="18" charset="-52"/>
              <a:ea typeface="PT Astra Serif" pitchFamily="18" charset="-52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548" y="789667"/>
            <a:ext cx="1329794" cy="1047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69857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592152"/>
            <a:ext cx="8280920" cy="1404800"/>
          </a:xfrm>
        </p:spPr>
        <p:txBody>
          <a:bodyPr>
            <a:normAutofit/>
          </a:bodyPr>
          <a:lstStyle/>
          <a:p>
            <a:pPr algn="just"/>
            <a:endParaRPr lang="ru-RU" sz="1400" b="1" dirty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endParaRPr lang="ru-RU" sz="1400" b="1" dirty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r>
              <a:rPr lang="ru-RU" sz="1400" b="1" dirty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Система организации работы по обеспечению для инвалидов условий доступности в </a:t>
            </a:r>
            <a:r>
              <a:rPr lang="ru-RU" sz="1400" b="1" dirty="0" smtClean="0">
                <a:solidFill>
                  <a:schemeClr val="tx1"/>
                </a:solidFill>
                <a:latin typeface="PT Astra Serif" pitchFamily="18" charset="-52"/>
                <a:ea typeface="PT Astra Serif" pitchFamily="18" charset="-52"/>
              </a:rPr>
              <a:t>организациях:</a:t>
            </a:r>
            <a:endParaRPr lang="ru-RU" sz="1400" b="1" dirty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" name="Picture 2" descr="C:\Users\fedorinovva\Downloads\chelovechek_4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12776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564904"/>
            <a:ext cx="8352928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наличие систематизации по этому направлению работы - нормативные правовые акты и инструктивные, методические </a:t>
            </a: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материалы; 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T Astra Serif" pitchFamily="18" charset="-52"/>
              <a:ea typeface="PT Astra Serif" pitchFamily="18" charset="-52"/>
              <a:cs typeface="+mn-cs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распорядительные документы об организации </a:t>
            </a: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доступности: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T Astra Serif" pitchFamily="18" charset="-52"/>
              <a:ea typeface="PT Astra Serif" pitchFamily="18" charset="-52"/>
              <a:cs typeface="+mn-cs"/>
            </a:endParaRPr>
          </a:p>
          <a:p>
            <a:pPr marL="0" marR="0" lvl="0" indent="4500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•приказы об ответственных сотрудниках;</a:t>
            </a:r>
          </a:p>
          <a:p>
            <a:pPr marL="0" marR="0" lvl="0" indent="4500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• журнал инструктажа сотрудников; </a:t>
            </a:r>
          </a:p>
          <a:p>
            <a:pPr marL="0" marR="0" lvl="0" indent="4500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•приказы о внесении изменений в должностные инструкции (должны быть охвачены все сотрудники), </a:t>
            </a:r>
          </a:p>
          <a:p>
            <a:pPr marL="0" marR="0" lvl="0" indent="4500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•памятка посетителям о доступности </a:t>
            </a: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организации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оказываемых услуг (она должна быть размещена на сайте учреждения, на информационных стендах);</a:t>
            </a:r>
          </a:p>
          <a:p>
            <a:pPr marL="0" marR="0" lvl="0" indent="4500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• актуальный паспорт доступности </a:t>
            </a: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организации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с планом мероприятий по организации доступности на соответствующий </a:t>
            </a: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период; 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T Astra Serif" pitchFamily="18" charset="-52"/>
              <a:ea typeface="PT Astra Serif" pitchFamily="18" charset="-52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переписка с компетентными ведомствами о проведении необходимых мероприятий для создания доступности (например, о необходимости благоустройства территории с учетом потребностей инвалидов), рекомендуем это </a:t>
            </a: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сделать;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T Astra Serif" pitchFamily="18" charset="-52"/>
              <a:ea typeface="PT Astra Serif" pitchFamily="18" charset="-52"/>
              <a:cs typeface="+mn-cs"/>
            </a:endParaRPr>
          </a:p>
          <a:p>
            <a:pPr marL="171450" marR="0" lvl="0" indent="-1714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материалы </a:t>
            </a:r>
            <a:r>
              <a:rPr kumimoji="0" lang="ru-RU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по обучению (инструктированию) персонала работе с инвалидами в целях оказания доступности объектов и услуг, графики обучения, курсы </a:t>
            </a:r>
            <a:r>
              <a:rPr kumimoji="0" lang="ru-RU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обучения.</a:t>
            </a:r>
            <a:endParaRPr kumimoji="0" lang="ru-RU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T Astra Serif" pitchFamily="18" charset="-52"/>
              <a:ea typeface="PT Astra Serif" pitchFamily="18" charset="-5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01502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592152"/>
            <a:ext cx="8280920" cy="1404800"/>
          </a:xfrm>
        </p:spPr>
        <p:txBody>
          <a:bodyPr>
            <a:normAutofit/>
          </a:bodyPr>
          <a:lstStyle/>
          <a:p>
            <a:pPr algn="just"/>
            <a:endParaRPr lang="ru-RU" sz="1400" b="1" dirty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  <a:p>
            <a:pPr algn="just"/>
            <a:endParaRPr lang="ru-RU" sz="1400" b="1" dirty="0">
              <a:solidFill>
                <a:schemeClr val="tx1"/>
              </a:solidFill>
              <a:latin typeface="PT Astra Serif" pitchFamily="18" charset="-52"/>
              <a:ea typeface="PT Astra Serif" pitchFamily="18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" name="Picture 2" descr="C:\Users\fedorinovva\Downloads\chelovechek_4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2022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1700808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rtl="0"/>
            <a:r>
              <a:rPr lang="ru-RU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основные </a:t>
            </a:r>
            <a:r>
              <a:rPr lang="ru-RU" b="1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замечания, установленные в рамках оценки соблюдения требований в части обеспечения доступности объектов:</a:t>
            </a:r>
            <a:endParaRPr lang="ru-RU" b="1" kern="1200" dirty="0">
              <a:solidFill>
                <a:prstClr val="black"/>
              </a:solidFill>
              <a:latin typeface="PT Astra Serif" pitchFamily="18" charset="-52"/>
              <a:ea typeface="PT Astra Serif" pitchFamily="18" charset="-52"/>
            </a:endParaRPr>
          </a:p>
          <a:p>
            <a:pPr lvl="0" indent="450000" algn="just" rtl="0"/>
            <a:r>
              <a:rPr lang="ru-RU" sz="14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не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на должном уровне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информационное обеспечение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(отсутствие указателей </a:t>
            </a:r>
            <a:r>
              <a:rPr lang="ru-RU" sz="14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в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местах размещения помещений, кабинетов, специалистов, где предоставляются услуги,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имеющаяся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 информация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не всегда читаема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,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размещена высоко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(должна быть не ниже 0,90 м и не выше 1,6 м при возможности её чтения на расстоянии до 5 м, таблички с номером кабинета, именами и должностями сотрудников следует устанавливать на стене рядом с дверью со стороны ручки</a:t>
            </a:r>
            <a:r>
              <a:rPr lang="ru-RU" sz="14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);</a:t>
            </a:r>
          </a:p>
          <a:p>
            <a:pPr indent="450215" algn="just">
              <a:spcAft>
                <a:spcPts val="0"/>
              </a:spcAft>
            </a:pPr>
            <a:r>
              <a:rPr lang="ru-RU" sz="1400" dirty="0" smtClean="0"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400" b="1" dirty="0" err="1" smtClean="0"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санитарно</a:t>
            </a:r>
            <a:r>
              <a:rPr lang="ru-RU" sz="1400" b="1" dirty="0" smtClean="0"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 – бытовые помещения </a:t>
            </a:r>
            <a:r>
              <a:rPr lang="ru-RU" sz="1400" b="1" dirty="0" smtClean="0">
                <a:latin typeface="PT Astra Serif" panose="020A0603040505020204" pitchFamily="18" charset="-52"/>
                <a:ea typeface="Calibri" panose="020F0502020204030204" pitchFamily="34" charset="0"/>
              </a:rPr>
              <a:t>не </a:t>
            </a:r>
            <a:r>
              <a:rPr lang="ru-RU" sz="1400" b="1" dirty="0" smtClean="0">
                <a:latin typeface="PT Astra Serif" panose="020A0603040505020204" pitchFamily="18" charset="-52"/>
                <a:ea typeface="Calibri" panose="020F0502020204030204" pitchFamily="34" charset="0"/>
              </a:rPr>
              <a:t>имеют </a:t>
            </a:r>
            <a:r>
              <a:rPr lang="ru-RU" sz="1400" dirty="0">
                <a:latin typeface="PT Astra Serif" panose="020A0603040505020204" pitchFamily="18" charset="-52"/>
                <a:ea typeface="Calibri" panose="020F0502020204030204" pitchFamily="34" charset="0"/>
              </a:rPr>
              <a:t>информационной таблички, </a:t>
            </a:r>
            <a:r>
              <a:rPr lang="ru-RU" sz="1400" dirty="0" smtClean="0">
                <a:latin typeface="PT Astra Serif" panose="020A0603040505020204" pitchFamily="18" charset="-52"/>
                <a:ea typeface="Calibri" panose="020F0502020204030204" pitchFamily="34" charset="0"/>
              </a:rPr>
              <a:t>отсутствуют: </a:t>
            </a:r>
            <a:r>
              <a:rPr lang="ru-RU" sz="1400" dirty="0">
                <a:solidFill>
                  <a:prstClr val="black"/>
                </a:solidFill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кнопки вызова </a:t>
            </a:r>
            <a:r>
              <a:rPr lang="ru-RU" sz="1400" dirty="0" smtClean="0">
                <a:solidFill>
                  <a:prstClr val="black"/>
                </a:solidFill>
                <a:latin typeface="PT Astra Serif" panose="020A060304050502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  <a:t>персонала, </a:t>
            </a:r>
            <a:r>
              <a:rPr lang="ru-RU" sz="1400" dirty="0" smtClean="0">
                <a:latin typeface="PT Astra Serif" panose="020A0603040505020204" pitchFamily="18" charset="-52"/>
                <a:ea typeface="Calibri" panose="020F0502020204030204" pitchFamily="34" charset="0"/>
              </a:rPr>
              <a:t>поручни, </a:t>
            </a:r>
            <a:r>
              <a:rPr lang="ru-RU" sz="1400" dirty="0" smtClean="0">
                <a:latin typeface="PT Astra Serif" panose="020A0603040505020204" pitchFamily="18" charset="-52"/>
                <a:ea typeface="Calibri" panose="020F0502020204030204" pitchFamily="34" charset="0"/>
              </a:rPr>
              <a:t>крючки-держатели </a:t>
            </a:r>
            <a:r>
              <a:rPr lang="ru-RU" sz="1400" dirty="0">
                <a:latin typeface="PT Astra Serif" panose="020A0603040505020204" pitchFamily="18" charset="-52"/>
                <a:ea typeface="Calibri" panose="020F0502020204030204" pitchFamily="34" charset="0"/>
              </a:rPr>
              <a:t>для тростей, костылей</a:t>
            </a:r>
            <a:r>
              <a:rPr lang="ru-RU" sz="1400" dirty="0" smtClean="0">
                <a:latin typeface="PT Astra Serif" panose="020A0603040505020204" pitchFamily="18" charset="-52"/>
                <a:ea typeface="Calibri" panose="020F0502020204030204" pitchFamily="34" charset="0"/>
              </a:rPr>
              <a:t>, и т.д.);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0" indent="450000" algn="just" rtl="0"/>
            <a:r>
              <a:rPr lang="ru-RU" sz="1400" kern="1200" dirty="0" smtClean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самостоятельно и своевременно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не оценивается архитектурная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доступность объектов;</a:t>
            </a:r>
          </a:p>
          <a:p>
            <a:pPr lvl="0" indent="450000" algn="just" rtl="0"/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своевременно не предпринимаются меры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для создания условий доступности для инвалидов, в том числе оказания помощи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силами персонала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, в частности, имеющаяся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кнопка вызова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располагается в месте,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не доступном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для маломобильных граждан,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не размещается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на видном месте во входной группе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номер телефона сотрудника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,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ответственного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за оказание помощи и сопровождение инвалидов с соответствующей надписью крупным шрифтом;</a:t>
            </a:r>
          </a:p>
          <a:p>
            <a:pPr lvl="0" indent="450000" algn="just" rtl="0"/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не оцениваются условия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доступности организации с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привлечением общественных организаций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инвалидов, при чем это нужно осуществлять не с целью получить подпись в паспорте доступности, а для получения практических рекомендаций по адаптации объекта в имеющихся условиях;</a:t>
            </a:r>
          </a:p>
          <a:p>
            <a:pPr lvl="0" indent="450000" algn="just" rtl="0"/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-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паспорта доступности 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не содержат объективной оценки состояния объектов и услуг, не предусматривают </a:t>
            </a:r>
            <a:r>
              <a:rPr lang="ru-RU" sz="1400" b="1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конкретных мероприятий по улучшению ситуации</a:t>
            </a:r>
            <a:r>
              <a:rPr lang="ru-RU" sz="1400" kern="1200" dirty="0">
                <a:solidFill>
                  <a:prstClr val="black"/>
                </a:solidFill>
                <a:latin typeface="PT Astra Serif" pitchFamily="18" charset="-52"/>
                <a:ea typeface="PT Astra Serif" pitchFamily="18" charset="-52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16897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700808"/>
            <a:ext cx="8280920" cy="1872208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9532" y="1772816"/>
            <a:ext cx="85689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700809"/>
            <a:ext cx="8496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Рекомендации: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2348880"/>
            <a:ext cx="842493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Поддерживать в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актуальном состоянии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паспорта доступности, главной частью этого документа является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управленческое решение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с планом мероприятий по созданию условий доступности объектов и услуг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lang="ru-RU" sz="1600" kern="1200" dirty="0" smtClean="0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Придерживаться </a:t>
            </a:r>
            <a:r>
              <a:rPr lang="ru-RU" sz="1600" b="1" kern="1200" dirty="0" smtClean="0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выполнения плана мероприятий </a:t>
            </a:r>
            <a:r>
              <a:rPr lang="ru-RU" sz="1600" kern="1200" dirty="0" smtClean="0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в соответствии с установленными </a:t>
            </a:r>
            <a:r>
              <a:rPr lang="ru-RU" sz="1600" kern="1200" dirty="0" smtClean="0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сроками;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PT Astra Serif" pitchFamily="18" charset="-52"/>
              <a:ea typeface="PT Astra Serif" pitchFamily="18" charset="-52"/>
              <a:cs typeface="+mn-cs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Приобрести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 и правильно разместить вывески, исполненные с применением выпуклого шрифта и шрифта Брайля, (учитывайте корпоративные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цвета, 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грамотное и понятное написание наименования 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организации,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режима работы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);</a:t>
            </a:r>
          </a:p>
          <a:p>
            <a:pPr marL="285750" lvl="0" indent="-285750" algn="just" rtl="0">
              <a:buFont typeface="Wingdings" pitchFamily="2" charset="2"/>
              <a:buChar char="ü"/>
            </a:pPr>
            <a:r>
              <a:rPr lang="ru-RU" sz="1600" b="1" kern="1200" dirty="0" err="1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Санитарно</a:t>
            </a:r>
            <a:r>
              <a:rPr lang="ru-RU" sz="1600" b="1" kern="1200" dirty="0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 – бытовые помещения </a:t>
            </a:r>
            <a:r>
              <a:rPr lang="ru-RU" sz="1600" kern="1200" dirty="0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должны иметь </a:t>
            </a:r>
            <a:r>
              <a:rPr lang="ru-RU" sz="1600" kern="1200" dirty="0" smtClean="0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оснащение </a:t>
            </a:r>
            <a:r>
              <a:rPr lang="ru-RU" sz="1600" kern="1200" dirty="0">
                <a:solidFill>
                  <a:srgbClr val="444D26"/>
                </a:solidFill>
                <a:latin typeface="PT Astra Serif" pitchFamily="18" charset="-52"/>
                <a:ea typeface="PT Astra Serif" pitchFamily="18" charset="-52"/>
              </a:rPr>
              <a:t>для маломобильных групп населения;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Позаботиться</a:t>
            </a:r>
            <a:r>
              <a:rPr kumimoji="0" lang="ru-RU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 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444D26"/>
                </a:solidFill>
                <a:effectLst/>
                <a:uLnTx/>
                <a:uFillTx/>
                <a:latin typeface="PT Astra Serif" pitchFamily="18" charset="-52"/>
                <a:ea typeface="PT Astra Serif" pitchFamily="18" charset="-52"/>
                <a:cs typeface="+mn-cs"/>
              </a:rPr>
              <a:t>о выделении мест для парковки специальных автотранспортных средств инвалидов (выделяется не менее 10 процентов мест (но не менее одного места), обозначить их соответствующими горизонтальными и вертикальными знаками и разметками. Инвалиды пользуются местами для парковки специальных автотранспортных средств бесплатно.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444D26"/>
              </a:solidFill>
              <a:effectLst/>
              <a:uLnTx/>
              <a:uFillTx/>
              <a:latin typeface="PT Astra Serif" pitchFamily="18" charset="-52"/>
              <a:ea typeface="PT Astra Serif" pitchFamily="18" charset="-52"/>
              <a:cs typeface="+mn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92152"/>
            <a:ext cx="71913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377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4680520"/>
          </a:xfrm>
        </p:spPr>
        <p:txBody>
          <a:bodyPr>
            <a:normAutofit/>
          </a:bodyPr>
          <a:lstStyle/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sz="1600" dirty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2023</a:t>
            </a:r>
            <a:endParaRPr kumimoji="0" lang="ru-RU" sz="1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1916832"/>
            <a:ext cx="82809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ОТВЕТСТВЕННОСТЬ!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</a:t>
            </a:r>
          </a:p>
          <a:p>
            <a:pPr marL="0" marR="0" lvl="0" indent="450000" algn="just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За нарушение обязательных требований в сфере социального обслуживания, в случае выявления при проведении проверки поставщиков социальных услуг нарушений обязательных требований в сфере социального обслуживания, должностные лица Департамента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обязаны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выдать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предписание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об устранении выявленных нарушений.</a:t>
            </a:r>
          </a:p>
          <a:p>
            <a:pPr marL="0" marR="0" lvl="0" indent="450000" algn="just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Неисполнение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предписания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в установленный срок влечет ответственность, предусмотренную частью 1 статьи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3"/>
              </a:rPr>
              <a:t>19.5 Кодекса Российской Федерации об административных правонарушениях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 </a:t>
            </a:r>
          </a:p>
          <a:p>
            <a:pPr marL="0" marR="0" lvl="0" indent="4500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В соответствии со статьей 16 Федерального закона от 24 ноября 1995 года №181-ФЗ «О социальной защите инвалидов в Российской Федерации»  поставщики социальных услуг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за уклонение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от исполнения предусмотренных настоящим Федеральным законом, другими федеральными законами и иными нормативными правовыми актами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требований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к созданию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условий инвалидам для беспрепятственного доступа к объектам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социальной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инфраструктур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, несут административную ответственность в соответствии с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  <a:hlinkClick r:id="rId4"/>
              </a:rPr>
              <a:t>законодательством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Российской Федерации.</a:t>
            </a:r>
          </a:p>
          <a:p>
            <a:pPr marL="0" marR="0" lvl="0" indent="4500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Уклонение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 от исполнения требований к обеспечению условий доступности для инвалидов объектов социальной инженерной и транспортной инфраструктур и  предоставляемых услуг влечет наложение административного штрафа, 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предусмотренного ст. 9.13 </a:t>
            </a:r>
            <a:r>
              <a:rPr kumimoji="0" lang="ru-R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Кодекса Российской Федерации об административных правонарушениях</a:t>
            </a:r>
            <a:r>
              <a:rPr kumimoji="0" lang="ru-RU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.</a:t>
            </a:r>
          </a:p>
          <a:p>
            <a:pPr indent="450000" algn="just" rtl="0">
              <a:defRPr/>
            </a:pPr>
            <a:r>
              <a:rPr lang="ru-RU" sz="1400" kern="1200" dirty="0" smtClean="0">
                <a:solidFill>
                  <a:prstClr val="black"/>
                </a:solidFill>
                <a:latin typeface="PT Astra Serif" panose="020A0603040505020204" pitchFamily="18" charset="-52"/>
                <a:ea typeface="PT Astra Serif" panose="020A0603040505020204" pitchFamily="18" charset="-52"/>
                <a:cs typeface="Times New Roman" pitchFamily="18" charset="0"/>
              </a:rPr>
              <a:t>«….</a:t>
            </a:r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влечет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наложение административного штрафа на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должностных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лиц в размере от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двух тысяч до трех тысяч рублей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; на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юридических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 лиц - от </a:t>
            </a:r>
            <a:r>
              <a:rPr lang="ru-RU" sz="1400" b="1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двадцати тысяч до тридцати тысяч </a:t>
            </a:r>
            <a:r>
              <a:rPr lang="ru-RU" sz="1400" dirty="0">
                <a:latin typeface="PT Astra Serif" panose="020A0603040505020204" pitchFamily="18" charset="-52"/>
                <a:ea typeface="PT Astra Serif" panose="020A0603040505020204" pitchFamily="18" charset="-52"/>
              </a:rPr>
              <a:t>рублей</a:t>
            </a:r>
            <a:r>
              <a:rPr lang="ru-RU" sz="1400" dirty="0" smtClean="0">
                <a:latin typeface="PT Astra Serif" panose="020A0603040505020204" pitchFamily="18" charset="-52"/>
                <a:ea typeface="PT Astra Serif" panose="020A0603040505020204" pitchFamily="18" charset="-52"/>
              </a:rPr>
              <a:t>.».</a:t>
            </a:r>
            <a:endParaRPr lang="ru-RU" sz="14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marL="0" marR="0" lvl="0" indent="4500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1426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1592152"/>
          </a:xfrm>
          <a:prstGeom prst="rect">
            <a:avLst/>
          </a:prstGeom>
        </p:spPr>
      </p:pic>
      <p:sp>
        <p:nvSpPr>
          <p:cNvPr id="5" name="Подзаголовок 3"/>
          <p:cNvSpPr>
            <a:spLocks noGrp="1"/>
          </p:cNvSpPr>
          <p:nvPr>
            <p:ph type="subTitle" idx="1"/>
          </p:nvPr>
        </p:nvSpPr>
        <p:spPr bwMode="auto">
          <a:xfrm>
            <a:off x="395536" y="1844824"/>
            <a:ext cx="8280919" cy="4680520"/>
          </a:xfrm>
        </p:spPr>
        <p:txBody>
          <a:bodyPr/>
          <a:lstStyle/>
          <a:p>
            <a:pPr algn="just">
              <a:defRPr/>
            </a:pPr>
            <a:endParaRPr lang="ru-RU" sz="1600" dirty="0">
              <a:latin typeface="Times New Roman"/>
              <a:cs typeface="Times New Roman"/>
            </a:endParaRPr>
          </a:p>
          <a:p>
            <a:pPr lvl="0" algn="just">
              <a:defRPr/>
            </a:pPr>
            <a:endParaRPr lang="ru-RU" sz="1600" dirty="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lvl="0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lang="ru-RU" sz="1600" dirty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6" name="TextBox 4"/>
          <p:cNvSpPr>
            <a:spLocks/>
          </p:cNvSpPr>
          <p:nvPr/>
        </p:nvSpPr>
        <p:spPr bwMode="auto">
          <a:xfrm>
            <a:off x="0" y="6525344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1200" i="1" dirty="0" smtClean="0">
                <a:latin typeface="Times New Roman"/>
                <a:cs typeface="Times New Roman"/>
              </a:rPr>
              <a:t>2023</a:t>
            </a:r>
            <a:endParaRPr lang="ru-RU" sz="1200" i="1" dirty="0">
              <a:latin typeface="Times New Roman"/>
              <a:cs typeface="Times New Roman"/>
            </a:endParaRPr>
          </a:p>
        </p:txBody>
      </p:sp>
      <p:pic>
        <p:nvPicPr>
          <p:cNvPr id="7" name="Рисунок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5724128" y="4869159"/>
            <a:ext cx="2761488" cy="1164336"/>
          </a:xfrm>
          <a:prstGeom prst="rect">
            <a:avLst/>
          </a:prstGeom>
        </p:spPr>
      </p:pic>
      <p:sp>
        <p:nvSpPr>
          <p:cNvPr id="8" name="TextBox 5"/>
          <p:cNvSpPr>
            <a:spLocks/>
          </p:cNvSpPr>
          <p:nvPr/>
        </p:nvSpPr>
        <p:spPr bwMode="auto">
          <a:xfrm>
            <a:off x="755576" y="1916832"/>
            <a:ext cx="79208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endParaRPr lang="ru-RU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  <a:p>
            <a:pPr lvl="0" algn="ctr">
              <a:defRPr/>
            </a:pPr>
            <a:r>
              <a:rPr lang="ru-RU" sz="2400" b="1" i="1">
                <a:solidFill>
                  <a:schemeClr val="accent1">
                    <a:lumMod val="75000"/>
                  </a:schemeClr>
                </a:solidFill>
                <a:latin typeface="Times New Roman"/>
                <a:cs typeface="Times New Roman"/>
              </a:rPr>
              <a:t>СПАСИБО ЗА ВНИМАНИЕ!</a:t>
            </a:r>
            <a:endParaRPr lang="en-US" sz="2400" b="1" i="1">
              <a:solidFill>
                <a:schemeClr val="accent1">
                  <a:lumMod val="75000"/>
                </a:schemeClr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Arial"/>
        <a:cs typeface="Arial"/>
      </a:majorFont>
      <a:minorFont>
        <a:latin typeface="Trebuchet MS"/>
        <a:ea typeface="Arial"/>
        <a:cs typeface="Arial"/>
      </a:minorFont>
    </a:fontScheme>
    <a:fmtScheme name="Воздушный поток">
      <a:fillStyleLst>
        <a:solidFill>
          <a:schemeClr val="phClr"/>
        </a:solidFill>
        <a:gradFill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/>
        </a:gradFill>
        <a:gradFill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_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5870</TotalTime>
  <Words>2510</Words>
  <Application>Microsoft Office PowerPoint</Application>
  <DocSecurity>0</DocSecurity>
  <PresentationFormat>Экран (4:3)</PresentationFormat>
  <Paragraphs>235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20</vt:i4>
      </vt:variant>
    </vt:vector>
  </HeadingPairs>
  <TitlesOfParts>
    <vt:vector size="36" baseType="lpstr">
      <vt:lpstr>Arial</vt:lpstr>
      <vt:lpstr>Calibri</vt:lpstr>
      <vt:lpstr>Georgia</vt:lpstr>
      <vt:lpstr>PT Astra Serif</vt:lpstr>
      <vt:lpstr>PT Serif</vt:lpstr>
      <vt:lpstr>Times New Roman</vt:lpstr>
      <vt:lpstr>Trebuchet MS</vt:lpstr>
      <vt:lpstr>Wingdings</vt:lpstr>
      <vt:lpstr>Воздушный поток</vt:lpstr>
      <vt:lpstr>2_Воздушный поток</vt:lpstr>
      <vt:lpstr>3_Воздушный поток</vt:lpstr>
      <vt:lpstr>4_Воздушный поток</vt:lpstr>
      <vt:lpstr>5_Воздушный поток</vt:lpstr>
      <vt:lpstr>6_Воздушный поток</vt:lpstr>
      <vt:lpstr>1_Воздушный поток</vt:lpstr>
      <vt:lpstr>7_Воздушный поток</vt:lpstr>
      <vt:lpstr>Региональный государственный контроль (надзор) в сфере социального обслуживания   Публичное мероприятие  по теме: «Осуществление контрольно-надзорной деятельности в сфере социального обслуживания в отношении поставщиков социальных услуг, осуществляющих социальное обслуживание в отношении совершеннолетних граждан в Томской области, обсуждение результатов правоприменительной практики контрольно-надзорной деятельности, рассмотрение вопросов, связанных с недопущением нарушений обязательных требований, профилактика нарушений» </vt:lpstr>
      <vt:lpstr>С 01.07.2021 вступил в силу Федеральный закон от 31 июля 2020 г. № 248-ФЗ «О государственном контроле (надзоре) и муниципальном контроле в Российской Федерации». </vt:lpstr>
      <vt:lpstr>Предметом регионального государственного контроля является: соблюдение поставщиками социальных услуг из числа негосударственных (коммерческих и некоммерческих) организаций социального обслуживания и индивидуальных предпринимателей, осуществляющих социальное обслуживание, требований Федерального закона от 28 декабря 2013 года № 442-ФЗ «Об основах социального обслуживания граждан в Российской Федерации», других федеральных законов и иных нормативных правовых актов Российской Федерации, а также законов и иных нормативных правовых актов Томской области, регулирующих правоотношения в сфере социального обслуживания.                   Поставщик социальных услуг - юридическое лицо независимо от его организационно-правовой формы и (или) индивидуальный предприниматель, осуществляющие социальное обслуживание (статья 3 Федерального закона от 28 декабря 2013 года № 442-ФЗ)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Татьяна Владимировна Стерхова</dc:creator>
  <cp:keywords/>
  <dc:description/>
  <cp:lastModifiedBy>Татьяна Владимировна Стерхова</cp:lastModifiedBy>
  <cp:revision>93</cp:revision>
  <cp:lastPrinted>2023-06-14T03:26:54Z</cp:lastPrinted>
  <dcterms:created xsi:type="dcterms:W3CDTF">2020-09-03T10:15:09Z</dcterms:created>
  <dcterms:modified xsi:type="dcterms:W3CDTF">2023-06-14T03:34:55Z</dcterms:modified>
  <cp:category/>
  <dc:identifier/>
  <cp:contentStatus/>
  <dc:language/>
  <cp:version/>
</cp:coreProperties>
</file>