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3" r:id="rId10"/>
  </p:sldIdLst>
  <p:sldSz cx="9144000" cy="6858000" type="screen4x3"/>
  <p:notesSz cx="6858000" cy="9144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6C3D2EDE-1101-0DEF-921E-4EC9C3BDE2CA}">
  <a:tblStyle styleId="{6C3D2EDE-1101-0DEF-921E-4EC9C3BDE2C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2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 bwMode="auto"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 bwMode="auto">
          <a:xfrm>
            <a:off x="817581" y="3132290"/>
            <a:ext cx="7175351" cy="1793167"/>
          </a:xfrm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9"/>
          <p:cNvSpPr>
            <a:spLocks noGrp="1"/>
          </p:cNvSpPr>
          <p:nvPr>
            <p:ph sz="quarter" idx="13"/>
          </p:nvPr>
        </p:nvSpPr>
        <p:spPr bwMode="auto">
          <a:xfrm>
            <a:off x="1143000" y="731520"/>
            <a:ext cx="6400800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 bwMode="auto">
          <a:xfrm>
            <a:off x="2033195" y="2172648"/>
            <a:ext cx="5966666" cy="2423346"/>
          </a:xfrm>
        </p:spPr>
        <p:txBody>
          <a:bodyPr anchor="b"/>
          <a:lstStyle>
            <a:lvl1pPr algn="r">
              <a:defRPr sz="4600" b="1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22437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3"/>
          </p:nvPr>
        </p:nvSpPr>
        <p:spPr bwMode="auto">
          <a:xfrm>
            <a:off x="1142999" y="731519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Content Placeholder 10"/>
          <p:cNvSpPr>
            <a:spLocks noGrp="1"/>
          </p:cNvSpPr>
          <p:nvPr>
            <p:ph sz="quarter" idx="14"/>
          </p:nvPr>
        </p:nvSpPr>
        <p:spPr bwMode="auto">
          <a:xfrm>
            <a:off x="4645152" y="731520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>
              <a:spcBef>
                <a:spcPts val="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1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839095" y="2209800"/>
            <a:ext cx="3636085" cy="1258493"/>
          </a:xfrm>
        </p:spPr>
        <p:txBody>
          <a:bodyPr anchor="b">
            <a:noAutofit/>
          </a:bodyPr>
          <a:lstStyle>
            <a:lvl1pPr marL="228600" indent="-228600" algn="l">
              <a:defRPr sz="28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8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9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0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2100000" sy="-100000" algn="bl" rotWithShape="0"/>
          </a:effectLst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 bwMode="auto"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905000" y="731519"/>
            <a:ext cx="6400800" cy="347472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1153758" y="376517"/>
            <a:ext cx="2057400" cy="5238339"/>
          </a:xfrm>
        </p:spPr>
        <p:txBody>
          <a:bodyPr vert="eaVert"/>
          <a:lstStyle>
            <a:lvl1pPr algn="l"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3324113" y="731519"/>
            <a:ext cx="4829287" cy="4894729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auto">
          <a:xfrm>
            <a:off x="0" y="5105400"/>
            <a:ext cx="9144000" cy="175259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auto">
          <a:xfrm>
            <a:off x="0" y="0"/>
            <a:ext cx="9144000" cy="510540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auto">
          <a:xfrm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1793289" y="4372168"/>
            <a:ext cx="6512511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4C71EC6-210F-42DE-9C53-41977AD35B3D}" type="datetimeFigureOut">
              <a:rPr lang="ru-RU"/>
              <a:t>01.11.2021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320040" indent="-320040" algn="r" defTabSz="914400">
        <a:spcBef>
          <a:spcPts val="0"/>
        </a:spcBef>
        <a:buClr>
          <a:schemeClr val="accent6">
            <a:lumMod val="75000"/>
          </a:schemeClr>
        </a:buClr>
        <a:buSzPct val="128000"/>
        <a:buFont typeface="Georgia"/>
        <a:buChar char="*"/>
        <a:defRPr sz="4600" b="1" i="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2286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0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6084168" y="5661248"/>
            <a:ext cx="2808310" cy="1080120"/>
          </a:xfrm>
        </p:spPr>
        <p:txBody>
          <a:bodyPr/>
          <a:lstStyle/>
          <a:p>
            <a:pPr algn="r">
              <a:defRPr/>
            </a:pPr>
            <a:r>
              <a:rPr lang="ru-RU" sz="1200" i="1">
                <a:solidFill>
                  <a:schemeClr val="tx1"/>
                </a:solidFill>
                <a:latin typeface="Times New Roman"/>
                <a:cs typeface="Times New Roman"/>
              </a:rPr>
              <a:t>Начальник отдела контроля и надзора</a:t>
            </a:r>
            <a:endParaRPr/>
          </a:p>
          <a:p>
            <a:pPr algn="r">
              <a:defRPr/>
            </a:pPr>
            <a:r>
              <a:rPr lang="ru-RU" sz="1200" i="1">
                <a:solidFill>
                  <a:schemeClr val="tx1"/>
                </a:solidFill>
                <a:latin typeface="Times New Roman"/>
                <a:cs typeface="Times New Roman"/>
              </a:rPr>
              <a:t>Стерхова Татьяна Владимировна</a:t>
            </a:r>
            <a:endParaRPr/>
          </a:p>
          <a:p>
            <a:pPr algn="r">
              <a:defRPr/>
            </a:pPr>
            <a:r>
              <a:rPr lang="ru-RU" sz="1200" i="1">
                <a:solidFill>
                  <a:schemeClr val="tx1"/>
                </a:solidFill>
                <a:latin typeface="Times New Roman"/>
                <a:cs typeface="Times New Roman"/>
              </a:rPr>
              <a:t>8 (3822) 60 27 58</a:t>
            </a:r>
            <a:endParaRPr/>
          </a:p>
        </p:txBody>
      </p:sp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 bwMode="auto"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  <a:defRPr/>
            </a:pPr>
            <a:r>
              <a:rPr lang="ru-RU" sz="2800" i="1">
                <a:solidFill>
                  <a:schemeClr val="tx1"/>
                </a:solidFill>
                <a:latin typeface="Times New Roman"/>
                <a:cs typeface="Times New Roman"/>
              </a:rPr>
              <a:t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</a:t>
            </a:r>
            <a:br>
              <a:rPr lang="ru-RU" sz="2800" i="1">
                <a:solidFill>
                  <a:schemeClr val="tx1"/>
                </a:solidFill>
                <a:latin typeface="Times New Roman"/>
                <a:cs typeface="Times New Roman"/>
              </a:rPr>
            </a:br>
            <a:endParaRPr lang="ru-RU" sz="2800" i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>
            <a:spLocks/>
          </p:cNvSpPr>
          <p:nvPr/>
        </p:nvSpPr>
        <p:spPr bwMode="auto"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/>
              <a:t>  </a:t>
            </a:r>
            <a:r>
              <a:rPr lang="ru-RU" sz="1600" i="1">
                <a:latin typeface="Times New Roman"/>
                <a:cs typeface="Times New Roman"/>
              </a:rPr>
              <a:t>2021 год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 bwMode="auto">
          <a:xfrm>
            <a:off x="817580" y="1988840"/>
            <a:ext cx="7570842" cy="1380186"/>
          </a:xfrm>
        </p:spPr>
        <p:txBody>
          <a:bodyPr/>
          <a:lstStyle/>
          <a:p>
            <a:pPr marL="0" lvl="0" indent="0" algn="ctr">
              <a:spcAft>
                <a:spcPts val="0"/>
              </a:spcAft>
              <a:buNone/>
              <a:defRPr/>
            </a:pPr>
            <a:r>
              <a:rPr lang="ru-RU" sz="2400" b="1" i="0" u="none" strike="noStrike" cap="none" spc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n-lt"/>
                <a:ea typeface="Calibri"/>
                <a:cs typeface="Times New Roman"/>
              </a:rPr>
              <a:t>О внедрении реформы контрольной (надзорной) деятельности в субъектах Российской Федерации</a:t>
            </a:r>
            <a: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i="1">
                <a:solidFill>
                  <a:schemeClr val="tx1"/>
                </a:solidFill>
                <a:latin typeface="PT Serif"/>
                <a:ea typeface="PT Serif"/>
                <a:cs typeface="PT Serif"/>
              </a:rPr>
              <a:t>С 01.07.2021 вступил с вилу </a:t>
            </a:r>
            <a:r>
              <a:rPr lang="ru-RU" sz="2400" b="1" i="0" u="none" strike="noStrike" cap="none" spc="-49">
                <a:solidFill>
                  <a:srgbClr val="000000"/>
                </a:solidFill>
                <a:latin typeface="PT Serif"/>
                <a:ea typeface="PT Serif"/>
                <a:cs typeface="PT Serif"/>
              </a:rPr>
              <a:t>Федеральный закон от 31 июля 2020 г. № 248-ФЗ «О государственном контроле (надзоре) и муниципальном контроле в Российской Федерации»</a:t>
            </a:r>
            <a: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endParaRPr lang="ru-RU" sz="2400" i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6" name="TextBox 6"/>
          <p:cNvSpPr>
            <a:spLocks/>
          </p:cNvSpPr>
          <p:nvPr/>
        </p:nvSpPr>
        <p:spPr bwMode="auto"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/>
              <a:t>  </a:t>
            </a:r>
            <a:r>
              <a:rPr lang="ru-RU" sz="1600" i="1">
                <a:latin typeface="Times New Roman"/>
                <a:cs typeface="Times New Roman"/>
              </a:rPr>
              <a:t>2021 год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ctrTitle"/>
          </p:nvPr>
        </p:nvSpPr>
        <p:spPr bwMode="auto">
          <a:xfrm>
            <a:off x="817581" y="1844824"/>
            <a:ext cx="7175351" cy="4392488"/>
          </a:xfrm>
        </p:spPr>
        <p:txBody>
          <a:bodyPr/>
          <a:lstStyle/>
          <a:p>
            <a:pPr marL="0" lvl="0" indent="0" algn="just">
              <a:spcBef>
                <a:spcPts val="0"/>
              </a:spcBef>
              <a:buNone/>
              <a:defRPr/>
            </a:pPr>
            <a:r>
              <a:rPr lang="ru-RU" sz="160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60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60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60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400" b="1" i="0" u="none" strike="noStrike" cap="none" spc="0">
                <a:solidFill>
                  <a:srgbClr val="27324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b="1" i="0" u="none" strike="noStrike" cap="none" spc="0">
                <a:solidFill>
                  <a:srgbClr val="273245"/>
                </a:solidFill>
                <a:latin typeface="PT Serif"/>
                <a:ea typeface="PT Serif"/>
                <a:cs typeface="PT Serif"/>
              </a:rPr>
              <a:t>Целью Федерального закона понимается деятельность контрольных (надзорных) органов, направленная </a:t>
            </a:r>
            <a:r>
              <a:rPr lang="ru-RU" sz="1600" b="1" i="0" u="none" strike="noStrike" cap="none" spc="0">
                <a:solidFill>
                  <a:srgbClr val="FF0000"/>
                </a:solidFill>
                <a:latin typeface="PT Serif"/>
                <a:ea typeface="PT Serif"/>
                <a:cs typeface="PT Serif"/>
              </a:rPr>
              <a:t>на предупреждение, выявление и пресечение нарушений обязательных требований</a:t>
            </a:r>
            <a:r>
              <a:rPr lang="ru-RU" sz="1600" b="1" i="0" u="none" strike="noStrike" cap="none" spc="0">
                <a:solidFill>
                  <a:srgbClr val="273245"/>
                </a:solidFill>
                <a:latin typeface="PT Serif"/>
                <a:ea typeface="PT Serif"/>
                <a:cs typeface="PT Serif"/>
              </a:rPr>
              <a:t>, осуществляемая в пределах полномочий указанных органов </a:t>
            </a:r>
            <a:r>
              <a:rPr lang="ru-RU" sz="1600" b="1" i="0" u="none" strike="noStrike" cap="none" spc="0">
                <a:solidFill>
                  <a:srgbClr val="FF0000"/>
                </a:solidFill>
                <a:latin typeface="PT Serif"/>
                <a:ea typeface="PT Serif"/>
                <a:cs typeface="PT Serif"/>
              </a:rPr>
              <a:t>посредством 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нарушений.</a:t>
            </a:r>
            <a:r>
              <a:rPr lang="ru-RU" sz="240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40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40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40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</a:br>
            <a:endParaRPr lang="ru-RU" sz="2400"/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6" name="TextBox 4"/>
          <p:cNvSpPr>
            <a:spLocks/>
          </p:cNvSpPr>
          <p:nvPr/>
        </p:nvSpPr>
        <p:spPr bwMode="auto"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12"/>
          <p:cNvSpPr>
            <a:spLocks/>
          </p:cNvSpPr>
          <p:nvPr/>
        </p:nvSpPr>
        <p:spPr bwMode="auto"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62360" y="1931458"/>
            <a:ext cx="7873244" cy="448712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Приоритет профилактики: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1)  Информирование;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2) Обобщение правоприменительной практики;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3) Объявление предостережения;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4) Консультирование;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5) Профилактический визит. </a:t>
            </a:r>
          </a:p>
          <a:p>
            <a:pPr>
              <a:defRPr/>
            </a:pPr>
            <a:endParaRPr lang="ru-RU" sz="1400" dirty="0">
              <a:latin typeface="PT Astra Serif" pitchFamily="18" charset="-52"/>
              <a:ea typeface="PT Astra Serif" pitchFamily="18" charset="-52"/>
            </a:endParaRPr>
          </a:p>
          <a:p>
            <a:pPr algn="just">
              <a:defRPr/>
            </a:pP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1) Информирование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осуществляется посредством размещения соответствующих сведений на официальном сайте </a:t>
            </a:r>
            <a:r>
              <a:rPr lang="ru-RU" sz="1400" b="0" i="0" u="none" strike="noStrike" cap="none" spc="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Департамента в 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сети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  <a:cs typeface="Trebuchet MS"/>
              </a:rPr>
              <a:t>«</a:t>
            </a:r>
            <a:r>
              <a:rPr lang="ru-RU" sz="1400" b="0" i="0" u="none" strike="noStrike" cap="none" spc="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Интернет»;</a:t>
            </a:r>
          </a:p>
          <a:p>
            <a:pPr algn="just">
              <a:defRPr/>
            </a:pPr>
            <a:endParaRPr lang="ru-RU" sz="1400" dirty="0">
              <a:latin typeface="PT Astra Serif" pitchFamily="18" charset="-52"/>
              <a:ea typeface="PT Astra Serif" pitchFamily="18" charset="-52"/>
              <a:cs typeface="Trebuchet MS"/>
            </a:endParaRPr>
          </a:p>
          <a:p>
            <a:pPr algn="just">
              <a:defRPr/>
            </a:pPr>
            <a:r>
              <a:rPr lang="ru-RU" sz="1400" b="0" i="0" u="none" strike="noStrike" cap="none" spc="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2) Обобщение правоприменительной практики – ежегодно 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по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итогам 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утверждается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доклад, содержащий результаты обобщения правоприменительной практики по региональному государственному 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контролю, который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размещается на официальном 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сайте Департамента в срок до 01 апреля года, следующего за отчетным.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algn="just">
              <a:defRPr/>
            </a:pP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3) В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случае наличия у контрольного органа сведений о готовящихся нарушениях обязательных требований или признаках нарушений обязательных 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требований Департамент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объявляет поставщику социальных услуг предостережение о недопустимости нарушения обязательных требований (далее – предостережение) и предлагает принять меры по обеспечению соблюдения обязательных требований.</a:t>
            </a: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algn="just">
              <a:defRPr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4) Консультирование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поставщиков социальных услуг и их представителей осуществляется по вопросам, связанным с организацией и осуществлением регионального государственного контроля, в том числе: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1) о порядке проведения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2) о перечне актов, регулирующих осуществление регионального государственного контроля;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3) о месте нахождения и графике работы контрольного органа;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4) о периодичности проведения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5) о порядке принятия решений по итогам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6) о порядке обжалования решений контрольного органа, действий (бездействия) его должностных лиц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.</a:t>
            </a:r>
          </a:p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5) Обязательный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профилактический визит проводится в отношении: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1) поставщиков социальных услуг, приступающих к осуществлению деятельности в сфере социального обслуживания;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2) объектов контроля, отнесенных к категориям высокого и значительного рисков.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Обязательный профилактический визит проводится в форме профилактической беседы по месту осуществления деятельности поставщика социальных услуг.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Срок проведения профилактического визита не может превышать один рабочий день.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endParaRPr lang="ru-RU" sz="14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7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>
            <a:normAutofit lnSpcReduction="10000"/>
          </a:bodyPr>
          <a:lstStyle/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Региональный государственный контроль осуществляется посредством проведения следующих контрольных мероприятий: 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1) документарная проверка;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2) выездная проверка;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3) наблюдение за соблюдением обязательных требований (мониторинг безопасности).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endParaRPr lang="ru-RU" sz="1600" dirty="0" smtClean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В 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ходе </a:t>
            </a:r>
            <a:r>
              <a:rPr lang="ru-RU" sz="1600" u="sng" dirty="0">
                <a:solidFill>
                  <a:srgbClr val="000000"/>
                </a:solidFill>
                <a:latin typeface="PT Astra Serif"/>
              </a:rPr>
              <a:t>документарной проверки 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могут совершаться следующие контрольные действия: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1) получение письменных объяснений;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2) истребование документов.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Срок 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проведения документарной проверки не может превышать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десять рабочих дней</a:t>
            </a: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.</a:t>
            </a:r>
            <a:endParaRPr lang="ru-RU" sz="1600" dirty="0" smtClean="0"/>
          </a:p>
          <a:p>
            <a:pPr indent="450215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В ходе </a:t>
            </a:r>
            <a:r>
              <a:rPr lang="ru-RU" sz="1600" u="sng" dirty="0" smtClean="0">
                <a:solidFill>
                  <a:srgbClr val="000000"/>
                </a:solidFill>
                <a:latin typeface="PT Astra Serif"/>
              </a:rPr>
              <a:t>выездной проверки </a:t>
            </a: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могут совершаться следующие контрольные действия:</a:t>
            </a:r>
            <a:endParaRPr lang="ru-RU" sz="1600" dirty="0" smtClean="0"/>
          </a:p>
          <a:p>
            <a:pPr indent="450215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1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) осмотр;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2) опрос;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3) получение письменных объяснений;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4) истребование документов</a:t>
            </a: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.</a:t>
            </a:r>
          </a:p>
          <a:p>
            <a:pPr indent="450215" algn="just">
              <a:spcAft>
                <a:spcPts val="0"/>
              </a:spcAft>
            </a:pPr>
            <a:endParaRPr lang="ru-RU" sz="16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Срок проведения выездной проверки не может превышать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десять рабочих дней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. В отношении одного субъекта малого предпринимательства общий срок взаимодействия в ходе проведения выездной проверки не может превышать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пятьдесят часов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 для малого предприятия и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пятнадцать часов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 – </a:t>
            </a:r>
            <a:r>
              <a:rPr lang="ru-RU" sz="1600" dirty="0" smtClean="0">
                <a:solidFill>
                  <a:srgbClr val="000000"/>
                </a:solidFill>
                <a:latin typeface="PT Astra Serif"/>
              </a:rPr>
              <a:t>для </a:t>
            </a:r>
            <a:r>
              <a:rPr lang="ru-RU" sz="1600" dirty="0" err="1">
                <a:solidFill>
                  <a:srgbClr val="000000"/>
                </a:solidFill>
                <a:latin typeface="PT Astra Serif"/>
              </a:rPr>
              <a:t>микропредприятия</a:t>
            </a:r>
            <a:endParaRPr lang="ru-RU" sz="1600" dirty="0"/>
          </a:p>
          <a:p>
            <a:pPr algn="just">
              <a:lnSpc>
                <a:spcPct val="104999"/>
              </a:lnSpc>
              <a:defRPr/>
            </a:pPr>
            <a:endParaRPr lang="ru-RU" sz="1600" b="1" i="1" dirty="0">
              <a:latin typeface="Times New Roman"/>
              <a:cs typeface="Times New Roman"/>
            </a:endParaRPr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1560" y="1988840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PT Astra Serif" pitchFamily="18" charset="-52"/>
                <a:ea typeface="PT Astra Serif" pitchFamily="18" charset="-52"/>
              </a:rPr>
              <a:t>По окончании проведения контрольного (надзорного) мероприятия, предусматривающего взаимодействие с контролируемым лицом, составляется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акт контрольного (надзорного)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мероприятия.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PT Astra Serif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Д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осудебный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порядок подачи жалобы </a:t>
            </a:r>
            <a:endParaRPr lang="ru-RU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dirty="0"/>
              <a:t> 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Досудебное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обжалование решений контрольного органа, действий (бездействия) его должностных лиц осуществляется в соответствии с положениями Федерального закона № 248-ФЗ.</a:t>
            </a:r>
            <a:endParaRPr lang="ru-RU" dirty="0"/>
          </a:p>
          <a:p>
            <a:pPr indent="449580" algn="just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Жалоба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на решение контрольного органа, действия (бездействие) его должностных лиц рассматривается руководителем данного контрольного органа, 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в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его отсутствие – заместителем руководителя.</a:t>
            </a:r>
            <a:endParaRPr lang="ru-RU" dirty="0"/>
          </a:p>
          <a:p>
            <a:pPr indent="449580" algn="just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Жалоба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на действия (бездействие) руководителя (заместителя руководителя) контрольного органа рассматривается заместителем Губернатора Томской области по социальной политике.</a:t>
            </a:r>
            <a:endParaRPr lang="ru-RU" dirty="0"/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  <p:sp>
        <p:nvSpPr>
          <p:cNvPr id="8" name="TextBox 2"/>
          <p:cNvSpPr>
            <a:spLocks/>
          </p:cNvSpPr>
          <p:nvPr/>
        </p:nvSpPr>
        <p:spPr bwMode="auto">
          <a:xfrm>
            <a:off x="971599" y="1700809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844824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Критерии </a:t>
            </a:r>
            <a:endParaRPr lang="ru-RU" sz="1200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отнесения объектов регионального государственного контроля (надзора) </a:t>
            </a:r>
            <a:endParaRPr lang="ru-RU" sz="1200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в сфере социального обслуживания к категориям риска</a:t>
            </a:r>
            <a:endParaRPr lang="ru-RU" sz="1200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/>
              <a:t> </a:t>
            </a:r>
          </a:p>
          <a:p>
            <a:pPr indent="450215" algn="ctr">
              <a:spcBef>
                <a:spcPts val="0"/>
              </a:spcBef>
              <a:spcAft>
                <a:spcPts val="0"/>
              </a:spcAft>
            </a:pPr>
            <a:r>
              <a:rPr lang="ru-RU" sz="1200" dirty="0"/>
              <a:t> 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Критериями отнесения объектов регионального государственного контроля (надзора) в сфере социального обслуживания к категориям риска с учетом тяжести и вероятности причинения поставщиками социальных услуг вреда (ущерба) охраняемым законом ценностям в результате наступления негативных событий, </a:t>
            </a:r>
            <a:br>
              <a:rPr lang="ru-RU" sz="1200" dirty="0">
                <a:solidFill>
                  <a:srgbClr val="000000"/>
                </a:solidFill>
                <a:latin typeface="PT Astra Serif"/>
              </a:rPr>
            </a:br>
            <a:r>
              <a:rPr lang="ru-RU" sz="1200" dirty="0">
                <a:solidFill>
                  <a:srgbClr val="000000"/>
                </a:solidFill>
                <a:latin typeface="PT Astra Serif"/>
              </a:rPr>
              <a:t> а также вероятности несоблюдения ими обязательных требований являются:</a:t>
            </a:r>
            <a:endParaRPr lang="ru-RU" sz="1200" dirty="0"/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1. К категории высокого риска относится деятельность поставщиков социальных услуг, у которых за последние три года выявлены нарушения обязательных требований в сфере социального обслуживания и имеется постановление о назначении административного наказания по статье 9.13, части 1 статьи 19.4, части 1 статьи 19.41, части 1 статьи 19.5, статье 19.7 Кодекса Российской Федерации об административных правонарушениях.</a:t>
            </a:r>
            <a:endParaRPr lang="ru-RU" sz="1200" dirty="0"/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2. К категории значительного риска относится деятельность поставщиков социальных услуг, у которых в ходе последнего контрольного мероприятия выявлены нарушения обязательных требований в сфере социального обслуживания.</a:t>
            </a:r>
            <a:endParaRPr lang="ru-RU" sz="1200" dirty="0"/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3. К категории среднего риска относится деятельность поставщиков социальных услуг, у которых в ходе последнего контрольного мероприятия </a:t>
            </a:r>
            <a:r>
              <a:rPr lang="ru-RU" sz="1200" dirty="0" smtClean="0">
                <a:solidFill>
                  <a:srgbClr val="000000"/>
                </a:solidFill>
                <a:latin typeface="PT Astra Serif"/>
              </a:rPr>
              <a:t>не </a:t>
            </a:r>
            <a:r>
              <a:rPr lang="ru-RU" sz="1200" dirty="0">
                <a:solidFill>
                  <a:srgbClr val="000000"/>
                </a:solidFill>
                <a:latin typeface="PT Astra Serif"/>
              </a:rPr>
              <a:t>выявлены нарушения обязательных требований в сфере социального обслуживания, и поставщик социальных услуг предоставляет социальные услуги </a:t>
            </a:r>
            <a:r>
              <a:rPr lang="ru-RU" sz="1200" dirty="0" smtClean="0">
                <a:solidFill>
                  <a:srgbClr val="000000"/>
                </a:solidFill>
                <a:latin typeface="PT Astra Serif"/>
              </a:rPr>
              <a:t>в </a:t>
            </a:r>
            <a:r>
              <a:rPr lang="ru-RU" sz="1200" dirty="0">
                <a:solidFill>
                  <a:srgbClr val="000000"/>
                </a:solidFill>
                <a:latin typeface="PT Astra Serif"/>
              </a:rPr>
              <a:t>стационарной форме социального обслуживания, полустационарной форме социального обслуживания.</a:t>
            </a:r>
            <a:endParaRPr lang="ru-RU" sz="1200" dirty="0"/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4. К категории низкого риска относится деятельность поставщиков социальных услуг, которая не отнесена к категории высокого, значительного </a:t>
            </a:r>
            <a:r>
              <a:rPr lang="ru-RU" sz="1200" dirty="0" smtClean="0">
                <a:solidFill>
                  <a:srgbClr val="000000"/>
                </a:solidFill>
                <a:latin typeface="PT Astra Serif"/>
              </a:rPr>
              <a:t>и </a:t>
            </a:r>
            <a:r>
              <a:rPr lang="ru-RU" sz="1200" dirty="0">
                <a:solidFill>
                  <a:srgbClr val="000000"/>
                </a:solidFill>
                <a:latin typeface="PT Astra Serif"/>
              </a:rPr>
              <a:t>среднего риска.</a:t>
            </a:r>
            <a:endParaRPr lang="ru-RU" sz="1200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/>
          <a:lstStyle/>
          <a:p>
            <a:pPr algn="just">
              <a:defRPr/>
            </a:pPr>
            <a:endParaRPr lang="ru-RU" sz="1600">
              <a:latin typeface="Times New Roman"/>
              <a:cs typeface="Times New Roman"/>
            </a:endParaRPr>
          </a:p>
          <a:p>
            <a:pPr lvl="0" algn="just">
              <a:defRPr/>
            </a:pP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ru-RU" sz="160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>
                <a:latin typeface="Times New Roman"/>
                <a:cs typeface="Times New Roman"/>
              </a:rPr>
              <a:t>2021</a:t>
            </a:r>
          </a:p>
        </p:txBody>
      </p:sp>
      <p:pic>
        <p:nvPicPr>
          <p:cNvPr id="7" name="Рисунок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724128" y="4869159"/>
            <a:ext cx="2761488" cy="1164336"/>
          </a:xfrm>
          <a:prstGeom prst="rect">
            <a:avLst/>
          </a:prstGeom>
        </p:spPr>
      </p:pic>
      <p:sp>
        <p:nvSpPr>
          <p:cNvPr id="8" name="TextBox 5"/>
          <p:cNvSpPr>
            <a:spLocks/>
          </p:cNvSpPr>
          <p:nvPr/>
        </p:nvSpPr>
        <p:spPr bwMode="auto"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r>
              <a:rPr lang="ru-RU" sz="2400" b="1" i="1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СПАСИБО ЗА ВНИМАНИЕ!</a:t>
            </a:r>
            <a:endParaRPr lang="en-US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Arial"/>
        <a:cs typeface="Arial"/>
      </a:majorFont>
      <a:minorFont>
        <a:latin typeface="Trebuchet MS"/>
        <a:ea typeface="Arial"/>
        <a:cs typeface="Arial"/>
      </a:minorFont>
    </a:fontScheme>
    <a:fmtScheme name="Воздушный поток">
      <a:fillStyleLst>
        <a:solidFill>
          <a:schemeClr val="phClr"/>
        </a:solidFill>
        <a:gradFill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gradFill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294</Words>
  <Application>Microsoft Office PowerPoint</Application>
  <DocSecurity>0</DocSecurity>
  <PresentationFormat>Экран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 </vt:lpstr>
      <vt:lpstr>О внедрении реформы контрольной (надзорной) деятельности в субъектах Российской Федерации  С 01.07.2021 вступил с вилу Федеральный закон от 31 июля 2020 г. № 248-ФЗ «О государственном контроле (надзоре) и муниципальном контроле в Российской Федерации» </vt:lpstr>
      <vt:lpstr>   Целью Федерального закона понимается деятельность контрольных (надзорных) органов, направленная на предупреждение, выявление и пресечение нарушений обязательных требований, осуществляемая в пределах полномочий указанных органов посредством 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Татьяна Владимировна Стерхова</dc:creator>
  <cp:keywords/>
  <dc:description/>
  <cp:lastModifiedBy>Татьяна Владимировна Стерхова</cp:lastModifiedBy>
  <cp:revision>38</cp:revision>
  <dcterms:created xsi:type="dcterms:W3CDTF">2020-09-03T10:15:09Z</dcterms:created>
  <dcterms:modified xsi:type="dcterms:W3CDTF">2021-11-01T03:27:39Z</dcterms:modified>
  <cp:category/>
  <dc:identifier/>
  <cp:contentStatus/>
  <dc:language/>
  <cp:version/>
</cp:coreProperties>
</file>